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handoutMasterIdLst>
    <p:handoutMasterId r:id="rId33"/>
  </p:handoutMasterIdLst>
  <p:sldIdLst>
    <p:sldId id="258" r:id="rId2"/>
    <p:sldId id="256" r:id="rId3"/>
    <p:sldId id="269" r:id="rId4"/>
    <p:sldId id="257" r:id="rId5"/>
    <p:sldId id="265" r:id="rId6"/>
    <p:sldId id="266" r:id="rId7"/>
    <p:sldId id="284" r:id="rId8"/>
    <p:sldId id="304" r:id="rId9"/>
    <p:sldId id="285" r:id="rId10"/>
    <p:sldId id="295" r:id="rId11"/>
    <p:sldId id="322" r:id="rId12"/>
    <p:sldId id="287" r:id="rId13"/>
    <p:sldId id="288" r:id="rId14"/>
    <p:sldId id="305" r:id="rId15"/>
    <p:sldId id="324" r:id="rId16"/>
    <p:sldId id="325" r:id="rId17"/>
    <p:sldId id="328" r:id="rId18"/>
    <p:sldId id="327" r:id="rId19"/>
    <p:sldId id="329" r:id="rId20"/>
    <p:sldId id="296" r:id="rId21"/>
    <p:sldId id="270" r:id="rId22"/>
    <p:sldId id="309" r:id="rId23"/>
    <p:sldId id="308" r:id="rId24"/>
    <p:sldId id="310" r:id="rId25"/>
    <p:sldId id="312" r:id="rId26"/>
    <p:sldId id="313" r:id="rId27"/>
    <p:sldId id="271" r:id="rId28"/>
    <p:sldId id="274" r:id="rId29"/>
    <p:sldId id="315" r:id="rId30"/>
    <p:sldId id="318" r:id="rId31"/>
    <p:sldId id="320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6600"/>
    <a:srgbClr val="D6E23E"/>
    <a:srgbClr val="99A319"/>
    <a:srgbClr val="66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76;&#1080;&#1072;&#1085;&#1072;\Desktop\191\&#1082;&#1072;&#1088;&#1090;&#1072;%20&#1085;&#1072;&#1073;&#1083;&#1102;&#1076;&#1077;&#1085;&#1080;&#1081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3.7465213336951672E-2"/>
          <c:y val="4.3009110098877881E-2"/>
          <c:w val="0.77440587202514999"/>
          <c:h val="0.78837979354950982"/>
        </c:manualLayout>
      </c:layout>
      <c:barChart>
        <c:barDir val="col"/>
        <c:grouping val="clustered"/>
        <c:ser>
          <c:idx val="0"/>
          <c:order val="0"/>
          <c:tx>
            <c:strRef>
              <c:f>Лист6!$A$4</c:f>
              <c:strCache>
                <c:ptCount val="1"/>
                <c:pt idx="0">
                  <c:v>внимания</c:v>
                </c:pt>
              </c:strCache>
            </c:strRef>
          </c:tx>
          <c:cat>
            <c:multiLvlStrRef>
              <c:f>Лист6!$B$2:$G$3</c:f>
              <c:multiLvlStrCache>
                <c:ptCount val="6"/>
                <c:lvl>
                  <c:pt idx="0">
                    <c:v>низкий</c:v>
                  </c:pt>
                  <c:pt idx="1">
                    <c:v>средний</c:v>
                  </c:pt>
                  <c:pt idx="2">
                    <c:v>высокий</c:v>
                  </c:pt>
                  <c:pt idx="3">
                    <c:v>низкий</c:v>
                  </c:pt>
                  <c:pt idx="4">
                    <c:v>средний</c:v>
                  </c:pt>
                  <c:pt idx="5">
                    <c:v>высокий</c:v>
                  </c:pt>
                </c:lvl>
                <c:lvl>
                  <c:pt idx="0">
                    <c:v>начало года</c:v>
                  </c:pt>
                  <c:pt idx="3">
                    <c:v>конец года</c:v>
                  </c:pt>
                </c:lvl>
              </c:multiLvlStrCache>
            </c:multiLvlStrRef>
          </c:cat>
          <c:val>
            <c:numRef>
              <c:f>Лист6!$B$4:$G$4</c:f>
              <c:numCache>
                <c:formatCode>General</c:formatCode>
                <c:ptCount val="6"/>
                <c:pt idx="0">
                  <c:v>2</c:v>
                </c:pt>
                <c:pt idx="1">
                  <c:v>18</c:v>
                </c:pt>
                <c:pt idx="2">
                  <c:v>6</c:v>
                </c:pt>
                <c:pt idx="3">
                  <c:v>1</c:v>
                </c:pt>
                <c:pt idx="4">
                  <c:v>13</c:v>
                </c:pt>
                <c:pt idx="5">
                  <c:v>10</c:v>
                </c:pt>
              </c:numCache>
            </c:numRef>
          </c:val>
        </c:ser>
        <c:ser>
          <c:idx val="1"/>
          <c:order val="1"/>
          <c:tx>
            <c:strRef>
              <c:f>Лист6!$A$5</c:f>
              <c:strCache>
                <c:ptCount val="1"/>
                <c:pt idx="0">
                  <c:v>мышления</c:v>
                </c:pt>
              </c:strCache>
            </c:strRef>
          </c:tx>
          <c:cat>
            <c:multiLvlStrRef>
              <c:f>Лист6!$B$2:$G$3</c:f>
              <c:multiLvlStrCache>
                <c:ptCount val="6"/>
                <c:lvl>
                  <c:pt idx="0">
                    <c:v>низкий</c:v>
                  </c:pt>
                  <c:pt idx="1">
                    <c:v>средний</c:v>
                  </c:pt>
                  <c:pt idx="2">
                    <c:v>высокий</c:v>
                  </c:pt>
                  <c:pt idx="3">
                    <c:v>низкий</c:v>
                  </c:pt>
                  <c:pt idx="4">
                    <c:v>средний</c:v>
                  </c:pt>
                  <c:pt idx="5">
                    <c:v>высокий</c:v>
                  </c:pt>
                </c:lvl>
                <c:lvl>
                  <c:pt idx="0">
                    <c:v>начало года</c:v>
                  </c:pt>
                  <c:pt idx="3">
                    <c:v>конец года</c:v>
                  </c:pt>
                </c:lvl>
              </c:multiLvlStrCache>
            </c:multiLvlStrRef>
          </c:cat>
          <c:val>
            <c:numRef>
              <c:f>Лист6!$B$5:$G$5</c:f>
              <c:numCache>
                <c:formatCode>General</c:formatCode>
                <c:ptCount val="6"/>
                <c:pt idx="0">
                  <c:v>3</c:v>
                </c:pt>
                <c:pt idx="1">
                  <c:v>19</c:v>
                </c:pt>
                <c:pt idx="2">
                  <c:v>8</c:v>
                </c:pt>
                <c:pt idx="3">
                  <c:v>1</c:v>
                </c:pt>
                <c:pt idx="4">
                  <c:v>11</c:v>
                </c:pt>
                <c:pt idx="5">
                  <c:v>12</c:v>
                </c:pt>
              </c:numCache>
            </c:numRef>
          </c:val>
        </c:ser>
        <c:ser>
          <c:idx val="2"/>
          <c:order val="2"/>
          <c:tx>
            <c:strRef>
              <c:f>Лист6!$A$6</c:f>
              <c:strCache>
                <c:ptCount val="1"/>
                <c:pt idx="0">
                  <c:v>восприятие</c:v>
                </c:pt>
              </c:strCache>
            </c:strRef>
          </c:tx>
          <c:cat>
            <c:multiLvlStrRef>
              <c:f>Лист6!$B$2:$G$3</c:f>
              <c:multiLvlStrCache>
                <c:ptCount val="6"/>
                <c:lvl>
                  <c:pt idx="0">
                    <c:v>низкий</c:v>
                  </c:pt>
                  <c:pt idx="1">
                    <c:v>средний</c:v>
                  </c:pt>
                  <c:pt idx="2">
                    <c:v>высокий</c:v>
                  </c:pt>
                  <c:pt idx="3">
                    <c:v>низкий</c:v>
                  </c:pt>
                  <c:pt idx="4">
                    <c:v>средний</c:v>
                  </c:pt>
                  <c:pt idx="5">
                    <c:v>высокий</c:v>
                  </c:pt>
                </c:lvl>
                <c:lvl>
                  <c:pt idx="0">
                    <c:v>начало года</c:v>
                  </c:pt>
                  <c:pt idx="3">
                    <c:v>конец года</c:v>
                  </c:pt>
                </c:lvl>
              </c:multiLvlStrCache>
            </c:multiLvlStrRef>
          </c:cat>
          <c:val>
            <c:numRef>
              <c:f>Лист6!$B$6:$G$6</c:f>
              <c:numCache>
                <c:formatCode>General</c:formatCode>
                <c:ptCount val="6"/>
                <c:pt idx="0">
                  <c:v>2</c:v>
                </c:pt>
                <c:pt idx="1">
                  <c:v>18</c:v>
                </c:pt>
                <c:pt idx="2">
                  <c:v>6</c:v>
                </c:pt>
                <c:pt idx="3">
                  <c:v>1</c:v>
                </c:pt>
                <c:pt idx="4">
                  <c:v>9</c:v>
                </c:pt>
                <c:pt idx="5">
                  <c:v>12</c:v>
                </c:pt>
              </c:numCache>
            </c:numRef>
          </c:val>
        </c:ser>
        <c:ser>
          <c:idx val="3"/>
          <c:order val="3"/>
          <c:tx>
            <c:strRef>
              <c:f>Лист6!$A$7</c:f>
              <c:strCache>
                <c:ptCount val="1"/>
                <c:pt idx="0">
                  <c:v>памяти</c:v>
                </c:pt>
              </c:strCache>
            </c:strRef>
          </c:tx>
          <c:cat>
            <c:multiLvlStrRef>
              <c:f>Лист6!$B$2:$G$3</c:f>
              <c:multiLvlStrCache>
                <c:ptCount val="6"/>
                <c:lvl>
                  <c:pt idx="0">
                    <c:v>низкий</c:v>
                  </c:pt>
                  <c:pt idx="1">
                    <c:v>средний</c:v>
                  </c:pt>
                  <c:pt idx="2">
                    <c:v>высокий</c:v>
                  </c:pt>
                  <c:pt idx="3">
                    <c:v>низкий</c:v>
                  </c:pt>
                  <c:pt idx="4">
                    <c:v>средний</c:v>
                  </c:pt>
                  <c:pt idx="5">
                    <c:v>высокий</c:v>
                  </c:pt>
                </c:lvl>
                <c:lvl>
                  <c:pt idx="0">
                    <c:v>начало года</c:v>
                  </c:pt>
                  <c:pt idx="3">
                    <c:v>конец года</c:v>
                  </c:pt>
                </c:lvl>
              </c:multiLvlStrCache>
            </c:multiLvlStrRef>
          </c:cat>
          <c:val>
            <c:numRef>
              <c:f>Лист6!$B$7:$G$7</c:f>
              <c:numCache>
                <c:formatCode>General</c:formatCode>
                <c:ptCount val="6"/>
                <c:pt idx="0">
                  <c:v>4</c:v>
                </c:pt>
                <c:pt idx="1">
                  <c:v>16</c:v>
                </c:pt>
                <c:pt idx="2">
                  <c:v>6</c:v>
                </c:pt>
                <c:pt idx="3">
                  <c:v>1</c:v>
                </c:pt>
                <c:pt idx="4">
                  <c:v>17</c:v>
                </c:pt>
                <c:pt idx="5">
                  <c:v>8</c:v>
                </c:pt>
              </c:numCache>
            </c:numRef>
          </c:val>
        </c:ser>
        <c:axId val="220032000"/>
        <c:axId val="220037888"/>
      </c:barChart>
      <c:catAx>
        <c:axId val="220032000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20037888"/>
        <c:crosses val="autoZero"/>
        <c:auto val="1"/>
        <c:lblAlgn val="ctr"/>
        <c:lblOffset val="100"/>
      </c:catAx>
      <c:valAx>
        <c:axId val="220037888"/>
        <c:scaling>
          <c:orientation val="minMax"/>
        </c:scaling>
        <c:axPos val="l"/>
        <c:majorGridlines/>
        <c:numFmt formatCode="General" sourceLinked="1"/>
        <c:tickLblPos val="nextTo"/>
        <c:crossAx val="2200320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1909933504656163"/>
          <c:y val="0.19644918680533124"/>
          <c:w val="0.17222676533208514"/>
          <c:h val="0.30950646006652882"/>
        </c:manualLayout>
      </c:layout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</c:chart>
  <c:txPr>
    <a:bodyPr/>
    <a:lstStyle/>
    <a:p>
      <a:pPr>
        <a:defRPr sz="1400">
          <a:latin typeface="Bookman Old Style" pitchFamily="18" charset="0"/>
        </a:defRPr>
      </a:pPr>
      <a:endParaRPr lang="ru-RU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57200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r">
              <a:defRPr sz="1200"/>
            </a:lvl1pPr>
          </a:lstStyle>
          <a:p>
            <a:fld id="{C6B8A54B-2C46-45DA-B8D4-CB03B1723574}" type="datetimeFigureOut">
              <a:rPr lang="ru-RU" smtClean="0"/>
              <a:pPr/>
              <a:t>04.03.2018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8685214"/>
            <a:ext cx="2971800" cy="457200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4"/>
            <a:ext cx="2971800" cy="457200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r">
              <a:defRPr sz="1200"/>
            </a:lvl1pPr>
          </a:lstStyle>
          <a:p>
            <a:fld id="{DECD7688-40AA-4BE3-AAB2-4A444E7298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256988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advClick="0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76;&#1080;&#1072;&#1085;&#1072;\Desktop\905e8bd32bccb3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file:///E:\&#1079;&#1086;&#1083;&#1086;&#1090;&#1086;%20&#1092;&#1086;&#1085;&#1076;\00658.mp3" TargetMode="External"/><Relationship Id="rId1" Type="http://schemas.openxmlformats.org/officeDocument/2006/relationships/video" Target="file:///E:\&#1079;&#1086;&#1083;&#1086;&#1090;&#1086;%20&#1092;&#1086;&#1085;&#1076;\907655637.wmv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42.jpeg"/><Relationship Id="rId4" Type="http://schemas.openxmlformats.org/officeDocument/2006/relationships/image" Target="../media/image34.jpeg"/><Relationship Id="rId9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gif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img15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16016" y="2564904"/>
            <a:ext cx="4211960" cy="1587177"/>
          </a:xfrm>
        </p:spPr>
        <p:txBody>
          <a:bodyPr>
            <a:normAutofit fontScale="90000"/>
          </a:bodyPr>
          <a:lstStyle/>
          <a:p>
            <a:r>
              <a:rPr lang="ru-RU" sz="2200" dirty="0" smtClean="0">
                <a:solidFill>
                  <a:srgbClr val="663300"/>
                </a:solidFill>
                <a:latin typeface="Bookman Old Style" pitchFamily="18" charset="0"/>
              </a:rPr>
              <a:t>Воспитатель первой квалификационной категории</a:t>
            </a:r>
            <a:br>
              <a:rPr lang="ru-RU" sz="2200" dirty="0" smtClean="0">
                <a:solidFill>
                  <a:srgbClr val="663300"/>
                </a:solidFill>
                <a:latin typeface="Bookman Old Style" pitchFamily="18" charset="0"/>
              </a:rPr>
            </a:br>
            <a:r>
              <a:rPr lang="ru-RU" sz="2200" dirty="0" smtClean="0">
                <a:solidFill>
                  <a:srgbClr val="663300"/>
                </a:solidFill>
                <a:latin typeface="Bookman Old Style" pitchFamily="18" charset="0"/>
              </a:rPr>
              <a:t>педагогический стаж </a:t>
            </a:r>
            <a:r>
              <a:rPr lang="ru-RU" sz="2200" dirty="0" smtClean="0">
                <a:solidFill>
                  <a:srgbClr val="663300"/>
                </a:solidFill>
                <a:latin typeface="Bookman Old Style" pitchFamily="18" charset="0"/>
              </a:rPr>
              <a:t>с 2010г.</a:t>
            </a:r>
            <a:r>
              <a:rPr lang="ru-RU" sz="2200" dirty="0" smtClean="0">
                <a:solidFill>
                  <a:srgbClr val="663300"/>
                </a:solidFill>
                <a:latin typeface="Bookman Old Style" pitchFamily="18" charset="0"/>
              </a:rPr>
              <a:t/>
            </a:r>
            <a:br>
              <a:rPr lang="ru-RU" sz="2200" dirty="0" smtClean="0">
                <a:solidFill>
                  <a:srgbClr val="663300"/>
                </a:solidFill>
                <a:latin typeface="Bookman Old Style" pitchFamily="18" charset="0"/>
              </a:rPr>
            </a:br>
            <a:r>
              <a:rPr lang="ru-RU" sz="2200" dirty="0" smtClean="0">
                <a:solidFill>
                  <a:srgbClr val="663300"/>
                </a:solidFill>
                <a:latin typeface="Bookman Old Style" pitchFamily="18" charset="0"/>
              </a:rPr>
              <a:t>МДОУ «Детский сад №191»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/>
          </a:p>
        </p:txBody>
      </p:sp>
      <p:pic>
        <p:nvPicPr>
          <p:cNvPr id="4" name="Рисунок 3" descr="2031 весна м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1720" y="260648"/>
            <a:ext cx="2767988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788024" y="764704"/>
            <a:ext cx="4122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663300"/>
                </a:solidFill>
                <a:latin typeface="Bookman Old Style" pitchFamily="18" charset="0"/>
              </a:rPr>
              <a:t>Александрова </a:t>
            </a:r>
          </a:p>
          <a:p>
            <a:pPr algn="ctr"/>
            <a:r>
              <a:rPr lang="ru-RU" sz="2400" b="1" i="1" dirty="0" smtClean="0">
                <a:solidFill>
                  <a:srgbClr val="663300"/>
                </a:solidFill>
                <a:latin typeface="Bookman Old Style" pitchFamily="18" charset="0"/>
              </a:rPr>
              <a:t>Ольга Владимировна</a:t>
            </a:r>
            <a:endParaRPr lang="ru-RU" sz="2400" dirty="0">
              <a:solidFill>
                <a:srgbClr val="663300"/>
              </a:solidFill>
              <a:latin typeface="Bookman Old Style" pitchFamily="18" charset="0"/>
            </a:endParaRPr>
          </a:p>
        </p:txBody>
      </p:sp>
      <p:pic>
        <p:nvPicPr>
          <p:cNvPr id="9" name="Рисунок 8" descr="img_20160629_105940[1]_w273_h17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1" y="4149080"/>
            <a:ext cx="4013555" cy="2264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905e8bd32bccb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>
            <a:lum bright="-40000"/>
          </a:blip>
          <a:stretch>
            <a:fillRect/>
          </a:stretch>
        </p:blipFill>
        <p:spPr>
          <a:xfrm>
            <a:off x="5724128" y="537321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101416" y="-869168"/>
            <a:ext cx="4941168" cy="878497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3528" y="188640"/>
            <a:ext cx="86409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Моделирование объектов и явлений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7" name="Рисунок 6" descr="image-monitor-transparent-lcd-png-1712583.pn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0" y="908720"/>
            <a:ext cx="9144000" cy="5949280"/>
          </a:xfrm>
          <a:prstGeom prst="rect">
            <a:avLst/>
          </a:prstGeom>
        </p:spPr>
      </p:pic>
      <p:pic>
        <p:nvPicPr>
          <p:cNvPr id="8" name="Рисунок 7" descr="5f81f90c-7786-4046-816f-7d493f3094b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980728"/>
            <a:ext cx="3072153" cy="3096344"/>
          </a:xfrm>
          <a:prstGeom prst="rect">
            <a:avLst/>
          </a:prstGeom>
        </p:spPr>
      </p:pic>
      <p:pic>
        <p:nvPicPr>
          <p:cNvPr id="12" name="Рисунок 11" descr="icon-cloud-blue-outline-symbol-cartoon-clouds.png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lum/>
          </a:blip>
          <a:stretch>
            <a:fillRect/>
          </a:stretch>
        </p:blipFill>
        <p:spPr>
          <a:xfrm>
            <a:off x="1115616" y="1124744"/>
            <a:ext cx="6696744" cy="295232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55976" y="5877272"/>
            <a:ext cx="410344" cy="2160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00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Рисунок 9" descr="488849501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43808" y="3356993"/>
            <a:ext cx="3528392" cy="2376264"/>
          </a:xfrm>
          <a:prstGeom prst="rect">
            <a:avLst/>
          </a:prstGeom>
        </p:spPr>
      </p:pic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101416" y="-869168"/>
            <a:ext cx="4941168" cy="878497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3528" y="188640"/>
            <a:ext cx="86409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Моделирование объектов и явлений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7" name="Рисунок 6" descr="image-monitor-transparent-lcd-png-1712583.pn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0" y="908720"/>
            <a:ext cx="9144000" cy="5949280"/>
          </a:xfrm>
          <a:prstGeom prst="rect">
            <a:avLst/>
          </a:prstGeom>
        </p:spPr>
      </p:pic>
      <p:pic>
        <p:nvPicPr>
          <p:cNvPr id="8" name="Рисунок 7" descr="5f81f90c-7786-4046-816f-7d493f3094b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980728"/>
            <a:ext cx="3072153" cy="3096344"/>
          </a:xfrm>
          <a:prstGeom prst="rect">
            <a:avLst/>
          </a:prstGeom>
        </p:spPr>
      </p:pic>
      <p:pic>
        <p:nvPicPr>
          <p:cNvPr id="12" name="Рисунок 11" descr="icon-cloud-blue-outline-symbol-cartoon-clouds.png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lum/>
          </a:blip>
          <a:stretch>
            <a:fillRect/>
          </a:stretch>
        </p:blipFill>
        <p:spPr>
          <a:xfrm>
            <a:off x="2267744" y="1052736"/>
            <a:ext cx="6696744" cy="316835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55976" y="5877272"/>
            <a:ext cx="410344" cy="2160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00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Рисунок 9" descr="488849501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55976" y="3356992"/>
            <a:ext cx="3528392" cy="2376264"/>
          </a:xfrm>
          <a:prstGeom prst="rect">
            <a:avLst/>
          </a:prstGeom>
        </p:spPr>
      </p:pic>
      <p:pic>
        <p:nvPicPr>
          <p:cNvPr id="11" name="Рисунок 10" descr="12135346.png"/>
          <p:cNvPicPr>
            <a:picLocks noChangeAspect="1"/>
          </p:cNvPicPr>
          <p:nvPr/>
        </p:nvPicPr>
        <p:blipFill>
          <a:blip r:embed="rId7" cstate="print"/>
          <a:srcRect r="18280"/>
          <a:stretch>
            <a:fillRect/>
          </a:stretch>
        </p:blipFill>
        <p:spPr>
          <a:xfrm>
            <a:off x="0" y="1700808"/>
            <a:ext cx="6264696" cy="4648090"/>
          </a:xfrm>
          <a:prstGeom prst="rect">
            <a:avLst/>
          </a:prstGeom>
        </p:spPr>
      </p:pic>
      <p:pic>
        <p:nvPicPr>
          <p:cNvPr id="13" name="Рисунок 12" descr="icon-cloud-blue-outline-symbol-cartoon-clouds.png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lum/>
          </a:blip>
          <a:stretch>
            <a:fillRect/>
          </a:stretch>
        </p:blipFill>
        <p:spPr>
          <a:xfrm>
            <a:off x="5292080" y="2276872"/>
            <a:ext cx="3652769" cy="1728192"/>
          </a:xfrm>
          <a:prstGeom prst="rect">
            <a:avLst/>
          </a:prstGeom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image-monitor-transparent-lcd-png-1712583.png"/>
          <p:cNvPicPr>
            <a:picLocks noChangeAspect="1"/>
          </p:cNvPicPr>
          <p:nvPr/>
        </p:nvPicPr>
        <p:blipFill>
          <a:blip r:embed="rId5" cstate="print">
            <a:lum bright="10000"/>
          </a:blip>
          <a:stretch>
            <a:fillRect/>
          </a:stretch>
        </p:blipFill>
        <p:spPr>
          <a:xfrm>
            <a:off x="332028" y="908720"/>
            <a:ext cx="8479945" cy="551723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77809" y="260648"/>
            <a:ext cx="67746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Объединение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аудио-, видео-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в единый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материал</a:t>
            </a:r>
          </a:p>
        </p:txBody>
      </p:sp>
      <p:pic>
        <p:nvPicPr>
          <p:cNvPr id="3" name="907655637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683568" y="1196752"/>
            <a:ext cx="7704856" cy="410445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355976" y="5445224"/>
            <a:ext cx="410344" cy="2160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00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00658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1187624" y="630932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0192195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92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260648"/>
            <a:ext cx="8784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Смоделировать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такие жизненные ситуации, которые нельзя или сложно показать и увидеть в повседневной жизни </a:t>
            </a:r>
          </a:p>
        </p:txBody>
      </p:sp>
      <p:pic>
        <p:nvPicPr>
          <p:cNvPr id="3" name="Рисунок 2" descr="274037047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1340768"/>
            <a:ext cx="3874740" cy="5112568"/>
          </a:xfrm>
          <a:prstGeom prst="rect">
            <a:avLst/>
          </a:prstGeom>
        </p:spPr>
      </p:pic>
      <p:pic>
        <p:nvPicPr>
          <p:cNvPr id="4" name="Рисунок 3" descr="молния (1)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9" y="1340768"/>
            <a:ext cx="4104456" cy="515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8083445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03848" y="188640"/>
            <a:ext cx="2476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Спасем дерево 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7" name="Рисунок 6" descr="51986072.jpg"/>
          <p:cNvPicPr>
            <a:picLocks noChangeAspect="1"/>
          </p:cNvPicPr>
          <p:nvPr/>
        </p:nvPicPr>
        <p:blipFill>
          <a:blip r:embed="rId3" cstate="print"/>
          <a:srcRect r="6688"/>
          <a:stretch>
            <a:fillRect/>
          </a:stretch>
        </p:blipFill>
        <p:spPr>
          <a:xfrm>
            <a:off x="323528" y="1916832"/>
            <a:ext cx="8532440" cy="292608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100358" y="5373216"/>
            <a:ext cx="60436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6600"/>
                </a:solidFill>
                <a:latin typeface="Bookman Old Style" pitchFamily="18" charset="0"/>
              </a:rPr>
              <a:t>60</a:t>
            </a:r>
            <a:r>
              <a:rPr lang="ru-RU" sz="2800" dirty="0" smtClean="0">
                <a:solidFill>
                  <a:srgbClr val="006600"/>
                </a:solidFill>
                <a:latin typeface="Bookman Old Style" pitchFamily="18" charset="0"/>
              </a:rPr>
              <a:t>кг бумаги сохраняет </a:t>
            </a:r>
            <a:r>
              <a:rPr lang="ru-RU" sz="2800" b="1" dirty="0" smtClean="0">
                <a:solidFill>
                  <a:srgbClr val="006600"/>
                </a:solidFill>
                <a:latin typeface="Bookman Old Style" pitchFamily="18" charset="0"/>
              </a:rPr>
              <a:t>1</a:t>
            </a:r>
            <a:r>
              <a:rPr lang="ru-RU" sz="2800" dirty="0" smtClean="0">
                <a:solidFill>
                  <a:srgbClr val="006600"/>
                </a:solidFill>
                <a:latin typeface="Bookman Old Style" pitchFamily="18" charset="0"/>
              </a:rPr>
              <a:t> дерево</a:t>
            </a:r>
            <a:endParaRPr lang="ru-RU" sz="2800" dirty="0">
              <a:solidFill>
                <a:srgbClr val="006600"/>
              </a:solidFill>
              <a:latin typeface="Bookman Old Style" pitchFamily="18" charset="0"/>
            </a:endParaRPr>
          </a:p>
        </p:txBody>
      </p:sp>
      <p:pic>
        <p:nvPicPr>
          <p:cNvPr id="6" name="Рисунок 5" descr="1443432057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CFD"/>
              </a:clrFrom>
              <a:clrTo>
                <a:srgbClr val="FEFCFD">
                  <a:alpha val="0"/>
                </a:srgbClr>
              </a:clrTo>
            </a:clrChange>
          </a:blip>
          <a:srcRect l="24091" r="18550" b="11374"/>
          <a:stretch>
            <a:fillRect/>
          </a:stretch>
        </p:blipFill>
        <p:spPr>
          <a:xfrm>
            <a:off x="179512" y="2564904"/>
            <a:ext cx="3672408" cy="4074368"/>
          </a:xfrm>
          <a:prstGeom prst="rect">
            <a:avLst/>
          </a:prstGeom>
        </p:spPr>
      </p:pic>
      <p:pic>
        <p:nvPicPr>
          <p:cNvPr id="9" name="Рисунок 8" descr="news158_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7531" y="764704"/>
            <a:ext cx="8400933" cy="1440160"/>
          </a:xfrm>
          <a:prstGeom prst="rect">
            <a:avLst/>
          </a:prstGeom>
        </p:spPr>
      </p:pic>
    </p:spTree>
  </p:cSld>
  <p:clrMapOvr>
    <a:masterClrMapping/>
  </p:clrMapOvr>
  <p:transition advClick="0" advTm="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91880" y="188640"/>
            <a:ext cx="1901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Картотека 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5" name="Рисунок 4" descr="a335125d-8b7d-11e5-80cf-00155d0a03cb_7f94ed87-8b7f-11e5-80cf-00155d0a03cb.resize1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/>
          </a:blip>
          <a:srcRect l="4326" t="15351" r="2751" b="16925"/>
          <a:stretch>
            <a:fillRect/>
          </a:stretch>
        </p:blipFill>
        <p:spPr>
          <a:xfrm flipH="1">
            <a:off x="5362414" y="980728"/>
            <a:ext cx="3458058" cy="2520280"/>
          </a:xfrm>
          <a:prstGeom prst="rect">
            <a:avLst/>
          </a:prstGeom>
        </p:spPr>
      </p:pic>
      <p:pic>
        <p:nvPicPr>
          <p:cNvPr id="6" name="Рисунок 5" descr="kartoteka-rabot.jpg"/>
          <p:cNvPicPr>
            <a:picLocks noChangeAspect="1"/>
          </p:cNvPicPr>
          <p:nvPr/>
        </p:nvPicPr>
        <p:blipFill>
          <a:blip r:embed="rId4" cstate="print">
            <a:lum bright="10000"/>
          </a:blip>
          <a:srcRect l="5113" t="11050" r="6294"/>
          <a:stretch>
            <a:fillRect/>
          </a:stretch>
        </p:blipFill>
        <p:spPr>
          <a:xfrm>
            <a:off x="5417197" y="4005064"/>
            <a:ext cx="3547289" cy="2376264"/>
          </a:xfrm>
          <a:prstGeom prst="round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7" name="Рисунок 6" descr="1419365506_folder-colorizer1.jpg"/>
          <p:cNvPicPr>
            <a:picLocks noChangeAspect="1"/>
          </p:cNvPicPr>
          <p:nvPr/>
        </p:nvPicPr>
        <p:blipFill>
          <a:blip r:embed="rId5" cstate="print"/>
          <a:srcRect t="2634" r="40550" b="33200"/>
          <a:stretch>
            <a:fillRect/>
          </a:stretch>
        </p:blipFill>
        <p:spPr>
          <a:xfrm>
            <a:off x="251520" y="548681"/>
            <a:ext cx="5112568" cy="3024336"/>
          </a:xfrm>
          <a:prstGeom prst="roundRect">
            <a:avLst/>
          </a:prstGeom>
        </p:spPr>
      </p:pic>
      <p:pic>
        <p:nvPicPr>
          <p:cNvPr id="8" name="Рисунок 7" descr="поиск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1600" y="620688"/>
            <a:ext cx="4345155" cy="28803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Рисунок 8" descr="image-monitor-transparent-lcd-png-171258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1520" y="3501008"/>
            <a:ext cx="4896544" cy="3356992"/>
          </a:xfrm>
          <a:prstGeom prst="rect">
            <a:avLst/>
          </a:prstGeom>
        </p:spPr>
      </p:pic>
      <p:pic>
        <p:nvPicPr>
          <p:cNvPr id="10" name="Рисунок 9" descr="- (4).png"/>
          <p:cNvPicPr>
            <a:picLocks noChangeAspect="1"/>
          </p:cNvPicPr>
          <p:nvPr/>
        </p:nvPicPr>
        <p:blipFill>
          <a:blip r:embed="rId8" cstate="print"/>
          <a:srcRect l="11460" t="5814" r="6926" b="4114"/>
          <a:stretch>
            <a:fillRect/>
          </a:stretch>
        </p:blipFill>
        <p:spPr>
          <a:xfrm>
            <a:off x="323528" y="3571635"/>
            <a:ext cx="4752528" cy="2809693"/>
          </a:xfrm>
          <a:prstGeom prst="rect">
            <a:avLst/>
          </a:prstGeom>
        </p:spPr>
      </p:pic>
    </p:spTree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90050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/>
              <a:t>Опыт моей работы не ограничивается использованием ИКТ в НОД, я также использую ИКТ в режимных моментах, для этого мне необходимо аудиовизуальное оборудование в группе.</a:t>
            </a:r>
          </a:p>
          <a:p>
            <a:pPr>
              <a:buNone/>
            </a:pPr>
            <a:r>
              <a:rPr lang="ru-RU" sz="2000" dirty="0" smtClean="0"/>
              <a:t>Для этого у меня созданы  электронные картотеки(</a:t>
            </a:r>
            <a:r>
              <a:rPr lang="ru-RU" sz="2000" dirty="0" err="1" smtClean="0"/>
              <a:t>медиатеки</a:t>
            </a:r>
            <a:r>
              <a:rPr lang="ru-RU" sz="2000" dirty="0" smtClean="0"/>
              <a:t>):</a:t>
            </a:r>
          </a:p>
          <a:p>
            <a:pPr>
              <a:buFontTx/>
              <a:buChar char="-"/>
            </a:pPr>
            <a:r>
              <a:rPr lang="ru-RU" sz="2000" dirty="0" smtClean="0"/>
              <a:t>Физкультминуток (шпаргалок, </a:t>
            </a:r>
            <a:r>
              <a:rPr lang="ru-RU" sz="2000" dirty="0" err="1" smtClean="0"/>
              <a:t>видеофизкультминуток</a:t>
            </a:r>
            <a:r>
              <a:rPr lang="ru-RU" sz="2000" dirty="0" smtClean="0"/>
              <a:t>)</a:t>
            </a:r>
          </a:p>
          <a:p>
            <a:pPr>
              <a:buFontTx/>
              <a:buChar char="-"/>
            </a:pPr>
            <a:r>
              <a:rPr lang="ru-RU" sz="2000" dirty="0" smtClean="0"/>
              <a:t>Орг. Моментов (на завтрак, </a:t>
            </a:r>
            <a:r>
              <a:rPr lang="ru-RU" sz="2000" dirty="0" err="1" smtClean="0"/>
              <a:t>обед,ужин</a:t>
            </a:r>
            <a:r>
              <a:rPr lang="ru-RU" sz="2000" dirty="0" smtClean="0"/>
              <a:t>; на прогулку; на НОД и т.д….)</a:t>
            </a:r>
          </a:p>
          <a:p>
            <a:pPr>
              <a:buFontTx/>
              <a:buChar char="-"/>
            </a:pPr>
            <a:r>
              <a:rPr lang="ru-RU" sz="2000" dirty="0" smtClean="0"/>
              <a:t>Динамические паузы;</a:t>
            </a:r>
          </a:p>
          <a:p>
            <a:pPr>
              <a:buFontTx/>
              <a:buChar char="-"/>
            </a:pPr>
            <a:r>
              <a:rPr lang="ru-RU" sz="2000" dirty="0" smtClean="0"/>
              <a:t>Гимнастика для глаз;</a:t>
            </a:r>
          </a:p>
          <a:p>
            <a:pPr>
              <a:buFontTx/>
              <a:buChar char="-"/>
            </a:pPr>
            <a:r>
              <a:rPr lang="ru-RU" sz="2000" dirty="0" smtClean="0"/>
              <a:t>Утренняя гимнастика.</a:t>
            </a:r>
          </a:p>
          <a:p>
            <a:pPr>
              <a:buFontTx/>
              <a:buChar char="-"/>
            </a:pPr>
            <a:endParaRPr lang="ru-RU" sz="2000" dirty="0" smtClean="0"/>
          </a:p>
          <a:p>
            <a:pPr>
              <a:buNone/>
            </a:pPr>
            <a:endParaRPr lang="ru-RU" sz="2000" dirty="0"/>
          </a:p>
        </p:txBody>
      </p:sp>
    </p:spTree>
  </p:cSld>
  <p:clrMapOvr>
    <a:masterClrMapping/>
  </p:clrMapOvr>
  <p:transition advClick="0" advTm="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511230307_Horoscope May 2017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44208" y="188640"/>
            <a:ext cx="2520280" cy="2714579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79512" y="836712"/>
            <a:ext cx="5184576" cy="5715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69790" tIns="269790" rIns="177744" bIns="26979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Всю неделю по - порядку,</a:t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Птичий двор делает зарядку.</a:t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- В понедельник</a:t>
            </a:r>
            <a:r>
              <a:rPr lang="ru-RU" sz="1600" dirty="0" smtClean="0">
                <a:solidFill>
                  <a:srgbClr val="262626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мы играем жмурки,</a:t>
            </a:r>
            <a:br>
              <a:rPr lang="ru-RU" sz="1600" dirty="0" smtClean="0">
                <a:solidFill>
                  <a:srgbClr val="262626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</a:br>
            <a:r>
              <a:rPr lang="ru-RU" sz="1600" dirty="0" smtClean="0">
                <a:solidFill>
                  <a:srgbClr val="262626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Крепко глазки закрываем.</a:t>
            </a:r>
            <a:br>
              <a:rPr lang="ru-RU" sz="1600" dirty="0" smtClean="0">
                <a:solidFill>
                  <a:srgbClr val="262626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</a:br>
            <a:r>
              <a:rPr lang="ru-RU" sz="1600" dirty="0" smtClean="0">
                <a:solidFill>
                  <a:srgbClr val="262626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Один, два, три, четыре, пять,</a:t>
            </a:r>
            <a:br>
              <a:rPr lang="ru-RU" sz="1600" dirty="0" smtClean="0">
                <a:solidFill>
                  <a:srgbClr val="262626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</a:br>
            <a:r>
              <a:rPr lang="ru-RU" sz="1600" dirty="0" smtClean="0">
                <a:solidFill>
                  <a:srgbClr val="262626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Будем глазки открывать.</a:t>
            </a:r>
            <a:br>
              <a:rPr lang="ru-RU" sz="1600" dirty="0" smtClean="0">
                <a:solidFill>
                  <a:srgbClr val="262626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</a:br>
            <a:r>
              <a:rPr lang="ru-RU" sz="1600" dirty="0" smtClean="0">
                <a:solidFill>
                  <a:srgbClr val="262626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Жмуримся опять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262626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Один, два, три, четыре, пять,</a:t>
            </a:r>
            <a:br>
              <a:rPr lang="ru-RU" sz="1600" dirty="0" smtClean="0">
                <a:solidFill>
                  <a:srgbClr val="262626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</a:br>
            <a:r>
              <a:rPr lang="ru-RU" sz="1600" dirty="0" smtClean="0">
                <a:solidFill>
                  <a:srgbClr val="262626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Будем глазки открывать.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262626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Крепко глазки закрываем.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262626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Один два три превратились в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262626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Курицу и Петуха открываем глазки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- Во </a:t>
            </a:r>
            <a:r>
              <a:rPr lang="ru-RU" sz="1600" dirty="0" smtClean="0">
                <a:solidFill>
                  <a:srgbClr val="262626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вторник как проснутся,</a:t>
            </a:r>
            <a:br>
              <a:rPr lang="ru-RU" sz="1600" dirty="0" smtClean="0">
                <a:solidFill>
                  <a:srgbClr val="262626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</a:br>
            <a:r>
              <a:rPr lang="ru-RU" sz="1600" dirty="0" smtClean="0">
                <a:solidFill>
                  <a:srgbClr val="262626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Все друг другу улыбнутся,</a:t>
            </a:r>
            <a:endParaRPr lang="ru-RU" sz="1600" dirty="0" smtClean="0">
              <a:latin typeface="Bookman Old Style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262626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Скажем все доброе утро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В среду </a:t>
            </a:r>
            <a:r>
              <a:rPr lang="ru-RU" sz="1600" dirty="0" smtClean="0">
                <a:solidFill>
                  <a:srgbClr val="262626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часики глаза,</a:t>
            </a:r>
            <a:br>
              <a:rPr lang="ru-RU" sz="1600" dirty="0" smtClean="0">
                <a:solidFill>
                  <a:srgbClr val="262626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</a:br>
            <a:r>
              <a:rPr lang="ru-RU" sz="1600" dirty="0" smtClean="0">
                <a:solidFill>
                  <a:srgbClr val="262626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Водят взгляд туда – сюда,</a:t>
            </a:r>
            <a:br>
              <a:rPr lang="ru-RU" sz="1600" dirty="0" smtClean="0">
                <a:solidFill>
                  <a:srgbClr val="262626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</a:br>
            <a:r>
              <a:rPr lang="ru-RU" sz="1600" dirty="0" smtClean="0">
                <a:solidFill>
                  <a:srgbClr val="262626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Ходят влево, ходят вправо</a:t>
            </a:r>
            <a:br>
              <a:rPr lang="ru-RU" sz="1600" dirty="0" smtClean="0">
                <a:solidFill>
                  <a:srgbClr val="262626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</a:br>
            <a:r>
              <a:rPr lang="ru-RU" sz="1600" dirty="0" smtClean="0">
                <a:solidFill>
                  <a:srgbClr val="262626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Не устанут никогда.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Так игру мы продолжаем.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83968" y="1556792"/>
            <a:ext cx="34221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262626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Идем по кругу</a:t>
            </a:r>
          </a:p>
          <a:p>
            <a:r>
              <a:rPr lang="ru-RU" sz="2000" dirty="0" smtClean="0">
                <a:solidFill>
                  <a:srgbClr val="262626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Птичий двор </a:t>
            </a:r>
          </a:p>
          <a:p>
            <a:r>
              <a:rPr lang="ru-RU" sz="2000" dirty="0" smtClean="0">
                <a:latin typeface="Bookman Old Style" pitchFamily="18" charset="0"/>
              </a:rPr>
              <a:t>Встал спозаранку,</a:t>
            </a:r>
            <a:br>
              <a:rPr lang="ru-RU" sz="2000" dirty="0" smtClean="0">
                <a:latin typeface="Bookman Old Style" pitchFamily="18" charset="0"/>
              </a:rPr>
            </a:br>
            <a:r>
              <a:rPr lang="ru-RU" sz="2000" dirty="0" smtClean="0">
                <a:latin typeface="Bookman Old Style" pitchFamily="18" charset="0"/>
              </a:rPr>
              <a:t>"</a:t>
            </a:r>
            <a:r>
              <a:rPr lang="ru-RU" sz="2000" dirty="0" err="1" smtClean="0">
                <a:latin typeface="Bookman Old Style" pitchFamily="18" charset="0"/>
              </a:rPr>
              <a:t>Ко-Ко-ко</a:t>
            </a:r>
            <a:r>
              <a:rPr lang="ru-RU" sz="2000" dirty="0" smtClean="0">
                <a:latin typeface="Bookman Old Style" pitchFamily="18" charset="0"/>
              </a:rPr>
              <a:t>" произнесли,</a:t>
            </a:r>
            <a:br>
              <a:rPr lang="ru-RU" sz="2000" dirty="0" smtClean="0">
                <a:latin typeface="Bookman Old Style" pitchFamily="18" charset="0"/>
              </a:rPr>
            </a:br>
            <a:r>
              <a:rPr lang="ru-RU" sz="2000" dirty="0" smtClean="0">
                <a:latin typeface="Bookman Old Style" pitchFamily="18" charset="0"/>
              </a:rPr>
              <a:t>И на улочку пошла. </a:t>
            </a:r>
          </a:p>
          <a:p>
            <a:r>
              <a:rPr lang="ru-RU" sz="2000" dirty="0" smtClean="0">
                <a:solidFill>
                  <a:srgbClr val="262626"/>
                </a:solidFill>
                <a:latin typeface="Bookman Old Style" pitchFamily="18" charset="0"/>
                <a:cs typeface="Arial" pitchFamily="34" charset="0"/>
              </a:rPr>
              <a:t>Курочки яйцо а </a:t>
            </a:r>
          </a:p>
          <a:p>
            <a:r>
              <a:rPr lang="ru-RU" sz="2000" dirty="0" smtClean="0">
                <a:solidFill>
                  <a:srgbClr val="262626"/>
                </a:solidFill>
                <a:latin typeface="Bookman Old Style" pitchFamily="18" charset="0"/>
                <a:cs typeface="Arial" pitchFamily="34" charset="0"/>
              </a:rPr>
              <a:t>петушки зерно </a:t>
            </a:r>
          </a:p>
          <a:p>
            <a:r>
              <a:rPr lang="ru-RU" sz="2000" dirty="0" smtClean="0">
                <a:solidFill>
                  <a:srgbClr val="262626"/>
                </a:solidFill>
                <a:latin typeface="Bookman Old Style" pitchFamily="18" charset="0"/>
                <a:cs typeface="Arial" pitchFamily="34" charset="0"/>
              </a:rPr>
              <a:t>Один два три </a:t>
            </a:r>
          </a:p>
          <a:p>
            <a:r>
              <a:rPr lang="ru-RU" sz="2000" dirty="0" smtClean="0">
                <a:solidFill>
                  <a:srgbClr val="262626"/>
                </a:solidFill>
                <a:latin typeface="Bookman Old Style" pitchFamily="18" charset="0"/>
                <a:cs typeface="Arial" pitchFamily="34" charset="0"/>
              </a:rPr>
              <a:t>в корзину собери</a:t>
            </a:r>
          </a:p>
        </p:txBody>
      </p:sp>
      <p:pic>
        <p:nvPicPr>
          <p:cNvPr id="4" name="Рисунок 3" descr="kuritsa-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3419872" y="4077072"/>
            <a:ext cx="2381909" cy="24186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52120" y="4581128"/>
            <a:ext cx="34918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Bookman Old Style" pitchFamily="18" charset="0"/>
              </a:rPr>
              <a:t>Жмуримся опять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262626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Один, два, три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262626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Превратились мы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262626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в ребят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262626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Будем глазки открывать.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188640"/>
            <a:ext cx="6048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sz="2400" dirty="0" smtClean="0">
                <a:latin typeface="Bookman Old Style" pitchFamily="18" charset="0"/>
              </a:rPr>
              <a:t>    </a:t>
            </a:r>
            <a:r>
              <a:rPr lang="ru-RU" sz="2000" dirty="0" smtClean="0">
                <a:solidFill>
                  <a:srgbClr val="002060"/>
                </a:solidFill>
                <a:latin typeface="Bookman Old Style" pitchFamily="18" charset="0"/>
              </a:rPr>
              <a:t>Физкультминуток       (шпаргалок)</a:t>
            </a:r>
          </a:p>
        </p:txBody>
      </p:sp>
    </p:spTree>
  </p:cSld>
  <p:clrMapOvr>
    <a:masterClrMapping/>
  </p:clrMapOvr>
  <p:transition advClick="0" advTm="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88640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sz="2400" dirty="0" smtClean="0">
                <a:latin typeface="Bookman Old Style" pitchFamily="18" charset="0"/>
              </a:rPr>
              <a:t>    </a:t>
            </a:r>
            <a:r>
              <a:rPr lang="ru-RU" sz="2000" dirty="0" smtClean="0">
                <a:solidFill>
                  <a:srgbClr val="002060"/>
                </a:solidFill>
                <a:latin typeface="Bookman Old Style" pitchFamily="18" charset="0"/>
              </a:rPr>
              <a:t>Физкультминуток    (</a:t>
            </a:r>
            <a:r>
              <a:rPr lang="ru-RU" sz="2000" dirty="0" err="1" smtClean="0">
                <a:solidFill>
                  <a:srgbClr val="002060"/>
                </a:solidFill>
                <a:latin typeface="Bookman Old Style" pitchFamily="18" charset="0"/>
              </a:rPr>
              <a:t>видеофизкультминуток</a:t>
            </a:r>
            <a:r>
              <a:rPr lang="ru-RU" sz="2000" dirty="0" smtClean="0">
                <a:solidFill>
                  <a:srgbClr val="002060"/>
                </a:solidFill>
                <a:latin typeface="Bookman Old Style" pitchFamily="18" charset="0"/>
              </a:rPr>
              <a:t>)</a:t>
            </a:r>
          </a:p>
        </p:txBody>
      </p:sp>
    </p:spTree>
  </p:cSld>
  <p:clrMapOvr>
    <a:masterClrMapping/>
  </p:clrMapOvr>
  <p:transition advClick="0" advTm="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dirty="0" smtClean="0"/>
              <a:t>Орг. Моментов (на завтрак, </a:t>
            </a:r>
            <a:r>
              <a:rPr lang="ru-RU" dirty="0" err="1" smtClean="0"/>
              <a:t>обед,ужин</a:t>
            </a:r>
            <a:r>
              <a:rPr lang="ru-RU" dirty="0" smtClean="0"/>
              <a:t>; на прогулку; на НОД и т.д….)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2551837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Собрались все дети в круг.</a:t>
            </a:r>
          </a:p>
          <a:p>
            <a:r>
              <a:rPr lang="ru-RU" dirty="0" smtClean="0"/>
              <a:t>		Я – твой друг и ты – мой друг.</a:t>
            </a:r>
          </a:p>
          <a:p>
            <a:r>
              <a:rPr lang="ru-RU" dirty="0" smtClean="0"/>
              <a:t>		Крепко за руки возьмёмся</a:t>
            </a:r>
          </a:p>
          <a:p>
            <a:r>
              <a:rPr lang="ru-RU" dirty="0" smtClean="0"/>
              <a:t>		И друг другу улыбнёмся.</a:t>
            </a:r>
          </a:p>
          <a:p>
            <a:r>
              <a:rPr lang="ru-RU" dirty="0" smtClean="0"/>
              <a:t>Повернемся к нашим гостям дружно скажем Здравствуйте</a:t>
            </a:r>
          </a:p>
          <a:p>
            <a:endParaRPr lang="ru-RU" dirty="0" smtClean="0"/>
          </a:p>
          <a:p>
            <a:endParaRPr lang="ru-RU" dirty="0" smtClean="0"/>
          </a:p>
        </p:txBody>
      </p:sp>
    </p:spTree>
  </p:cSld>
  <p:clrMapOvr>
    <a:masterClrMapping/>
  </p:clrMapOvr>
  <p:transition advClick="0" advTm="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476672"/>
            <a:ext cx="8640960" cy="4952592"/>
          </a:xfrm>
        </p:spPr>
        <p:txBody>
          <a:bodyPr>
            <a:noAutofit/>
          </a:bodyPr>
          <a:lstStyle/>
          <a:p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2800" i="1" dirty="0" smtClean="0">
                <a:latin typeface="Bookman Old Style" pitchFamily="18" charset="0"/>
              </a:rPr>
              <a:t/>
            </a:r>
            <a:br>
              <a:rPr lang="ru-RU" sz="2800" i="1" dirty="0" smtClean="0">
                <a:latin typeface="Bookman Old Style" pitchFamily="18" charset="0"/>
              </a:rPr>
            </a:br>
            <a:r>
              <a:rPr lang="ru-RU" sz="2800" i="1" dirty="0" smtClean="0">
                <a:latin typeface="Bookman Old Style" pitchFamily="18" charset="0"/>
              </a:rPr>
              <a:t/>
            </a:r>
            <a:br>
              <a:rPr lang="ru-RU" sz="2800" i="1" dirty="0" smtClean="0">
                <a:latin typeface="Bookman Old Style" pitchFamily="18" charset="0"/>
              </a:rPr>
            </a:b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Использование информационно-коммуникационных технологий(ИКТ)</a:t>
            </a:r>
            <a:b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в режимных моментах и непосредственно образовательной деятельности(НОД) в соответствии с федеральным государственным образовательным  стандартом (ФГОС)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ransition advClick="0" advTm="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568952" cy="850106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6600"/>
                </a:solidFill>
                <a:latin typeface="Bookman Old Style" pitchFamily="18" charset="0"/>
              </a:rPr>
              <a:t>Преимущества использования</a:t>
            </a:r>
            <a:endParaRPr lang="ru-RU" sz="3200" dirty="0">
              <a:solidFill>
                <a:srgbClr val="006600"/>
              </a:solidFill>
              <a:latin typeface="Bookman Old Style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1520" y="692695"/>
          <a:ext cx="8712968" cy="597666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291596"/>
                <a:gridCol w="152942"/>
                <a:gridCol w="4268430"/>
              </a:tblGrid>
              <a:tr h="727319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Bookman Old Style" pitchFamily="18" charset="0"/>
                        </a:rPr>
                        <a:t>ИКТ (аудиовизуальное оборудование)</a:t>
                      </a:r>
                      <a:endParaRPr lang="ru-RU" sz="2000" dirty="0">
                        <a:latin typeface="Bookman Old Style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2000" dirty="0" smtClean="0">
                          <a:latin typeface="Bookman Old Style" pitchFamily="18" charset="0"/>
                        </a:rPr>
                        <a:t>Демонстрационный материал</a:t>
                      </a:r>
                      <a:endParaRPr lang="ru-RU" sz="2000" dirty="0">
                        <a:latin typeface="Bookman Old Style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1093">
                <a:tc gridSpan="3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</a:rPr>
                        <a:t>Высокая степень наглядности, за счет многократного увеличения</a:t>
                      </a:r>
                      <a:endParaRPr lang="ru-RU" sz="2000" dirty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1093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</a:rPr>
                        <a:t>+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</a:rPr>
                        <a:t>-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1093">
                <a:tc gridSpan="3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</a:rPr>
                        <a:t>Моделирование объектов и явлений</a:t>
                      </a:r>
                      <a:endParaRPr lang="ru-RU" sz="2000" dirty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1093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</a:rPr>
                        <a:t>+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</a:rPr>
                        <a:t>-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1093">
                <a:tc gridSpan="3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</a:rPr>
                        <a:t>Объединение</a:t>
                      </a:r>
                      <a:r>
                        <a:rPr lang="ru-RU" sz="20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</a:rPr>
                        <a:t> аудио-, видео- в материал</a:t>
                      </a:r>
                      <a:endParaRPr lang="ru-RU" sz="2000" dirty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1093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</a:rPr>
                        <a:t>+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</a:rPr>
                        <a:t>-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1093">
                <a:tc gridSpan="3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</a:rPr>
                        <a:t>Показать информацию ярко,</a:t>
                      </a:r>
                      <a:r>
                        <a:rPr lang="ru-RU" sz="20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</a:rPr>
                        <a:t> образно  в игровой форме</a:t>
                      </a:r>
                      <a:endParaRPr lang="ru-RU" sz="2000" dirty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1093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</a:rPr>
                        <a:t>+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</a:rPr>
                        <a:t>-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27319">
                <a:tc gridSpan="3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</a:rPr>
                        <a:t>Смоделировать такие жизненные ситуации, которые нельзя или сложно показать и увидеть в повседневной жизни </a:t>
                      </a:r>
                      <a:endParaRPr lang="ru-RU" sz="2000" dirty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1093"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</a:rPr>
                        <a:t>+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</a:rPr>
                        <a:t>-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411093">
                <a:tc gridSpan="3"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</a:rPr>
                        <a:t>Картотека</a:t>
                      </a:r>
                      <a:endParaRPr lang="ru-RU" sz="20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411093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</a:rPr>
                        <a:t>+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</a:rPr>
                        <a:t>-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advClick="0" advTm="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15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 rot="5400000" flipV="1">
            <a:off x="1113531" y="-1113531"/>
            <a:ext cx="6916938" cy="9144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600200"/>
            <a:ext cx="8712968" cy="452596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    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Для улучшения качества обучения, повышения мотивации детей к получению новых знаний, ускорения процесса усвоения знаний посредствам ИКТ, уместно использование аудиовизуального оборудования в групповом пространстве.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5" name="Рисунок 4" descr="butterfly-computer-and-TV.jpg"/>
          <p:cNvPicPr>
            <a:picLocks noChangeAspect="1"/>
          </p:cNvPicPr>
          <p:nvPr/>
        </p:nvPicPr>
        <p:blipFill>
          <a:blip r:embed="rId3" cstate="print"/>
          <a:srcRect b="38261"/>
          <a:stretch>
            <a:fillRect/>
          </a:stretch>
        </p:blipFill>
        <p:spPr>
          <a:xfrm>
            <a:off x="1835696" y="3717032"/>
            <a:ext cx="5354426" cy="2757661"/>
          </a:xfrm>
          <a:prstGeom prst="rect">
            <a:avLst/>
          </a:prstGeom>
        </p:spPr>
      </p:pic>
    </p:spTree>
  </p:cSld>
  <p:clrMapOvr>
    <a:masterClrMapping/>
  </p:clrMapOvr>
  <p:transition advClick="0" advTm="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15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 rot="5400000" flipV="1">
            <a:off x="1113531" y="-1113531"/>
            <a:ext cx="6916938" cy="9144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55576" y="260648"/>
            <a:ext cx="770485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006600"/>
                </a:solidFill>
                <a:latin typeface="Bookman Old Style" pitchFamily="18" charset="0"/>
              </a:rPr>
              <a:t>Преимущества использования </a:t>
            </a:r>
          </a:p>
          <a:p>
            <a:pPr algn="ctr"/>
            <a:r>
              <a:rPr lang="ru-RU" sz="3200" dirty="0" smtClean="0">
                <a:solidFill>
                  <a:srgbClr val="006600"/>
                </a:solidFill>
                <a:latin typeface="Bookman Old Style" pitchFamily="18" charset="0"/>
              </a:rPr>
              <a:t>Аудиовизуального оборудования перед </a:t>
            </a:r>
            <a:r>
              <a:rPr lang="ru-RU" sz="3200" dirty="0" err="1" smtClean="0">
                <a:solidFill>
                  <a:srgbClr val="006600"/>
                </a:solidFill>
                <a:latin typeface="Bookman Old Style" pitchFamily="18" charset="0"/>
              </a:rPr>
              <a:t>Мультимедийным</a:t>
            </a:r>
            <a:r>
              <a:rPr lang="ru-RU" sz="3200" dirty="0" smtClean="0">
                <a:solidFill>
                  <a:srgbClr val="006600"/>
                </a:solidFill>
                <a:latin typeface="Bookman Old Style" pitchFamily="18" charset="0"/>
              </a:rPr>
              <a:t> проектор в групповом пространстве</a:t>
            </a:r>
          </a:p>
        </p:txBody>
      </p:sp>
      <p:pic>
        <p:nvPicPr>
          <p:cNvPr id="6" name="Рисунок 5" descr="1793118_телевидение-современных-черный-белый-фон-цветок.jpg"/>
          <p:cNvPicPr>
            <a:picLocks noChangeAspect="1"/>
          </p:cNvPicPr>
          <p:nvPr/>
        </p:nvPicPr>
        <p:blipFill>
          <a:blip r:embed="rId3" cstate="print"/>
          <a:srcRect t="16212" b="15698"/>
          <a:stretch>
            <a:fillRect/>
          </a:stretch>
        </p:blipFill>
        <p:spPr>
          <a:xfrm>
            <a:off x="251520" y="2708920"/>
            <a:ext cx="4441676" cy="3024336"/>
          </a:xfrm>
          <a:prstGeom prst="rect">
            <a:avLst/>
          </a:prstGeom>
        </p:spPr>
      </p:pic>
      <p:pic>
        <p:nvPicPr>
          <p:cNvPr id="7" name="Рисунок 6" descr="146c1467ed182f90dd88031d5b6d52aeb69f3bb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3068960"/>
            <a:ext cx="3807042" cy="2316857"/>
          </a:xfrm>
          <a:prstGeom prst="rect">
            <a:avLst/>
          </a:prstGeom>
        </p:spPr>
      </p:pic>
    </p:spTree>
  </p:cSld>
  <p:clrMapOvr>
    <a:masterClrMapping/>
  </p:clrMapOvr>
  <p:transition advClick="0" advTm="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5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 rot="5400000" flipV="1">
            <a:off x="1113531" y="-1113531"/>
            <a:ext cx="6916938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57911" y="404664"/>
            <a:ext cx="36535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Комплектация</a:t>
            </a:r>
            <a:endParaRPr lang="ru-RU" sz="3200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9" name="Рисунок 8" descr="projector-and-projector-screen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980" t="7161" r="8421" b="15980"/>
          <a:stretch>
            <a:fillRect/>
          </a:stretch>
        </p:blipFill>
        <p:spPr>
          <a:xfrm flipH="1">
            <a:off x="4644008" y="1484784"/>
            <a:ext cx="4320480" cy="4608512"/>
          </a:xfrm>
          <a:prstGeom prst="rect">
            <a:avLst/>
          </a:prstGeom>
        </p:spPr>
      </p:pic>
      <p:pic>
        <p:nvPicPr>
          <p:cNvPr id="4" name="Рисунок 3" descr="8eade718ea05f97dca786a6f98734dfe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74513" y="1035045"/>
            <a:ext cx="2569488" cy="1817891"/>
          </a:xfrm>
          <a:prstGeom prst="rect">
            <a:avLst/>
          </a:prstGeom>
        </p:spPr>
      </p:pic>
      <p:pic>
        <p:nvPicPr>
          <p:cNvPr id="8" name="Рисунок 7" descr="laptop-computer-images-laptop-and-netbook-computers-5131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40"/>
          <a:stretch>
            <a:fillRect/>
          </a:stretch>
        </p:blipFill>
        <p:spPr>
          <a:xfrm flipH="1">
            <a:off x="5868144" y="4365104"/>
            <a:ext cx="3060848" cy="2160240"/>
          </a:xfrm>
          <a:prstGeom prst="rect">
            <a:avLst/>
          </a:prstGeom>
        </p:spPr>
      </p:pic>
      <p:pic>
        <p:nvPicPr>
          <p:cNvPr id="6" name="Рисунок 5" descr="8674428_2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08104" y="5615084"/>
            <a:ext cx="1656184" cy="1242915"/>
          </a:xfrm>
          <a:prstGeom prst="rect">
            <a:avLst/>
          </a:prstGeom>
        </p:spPr>
      </p:pic>
      <p:pic>
        <p:nvPicPr>
          <p:cNvPr id="7" name="Рисунок 6" descr="computer_mouse_PNG7673.png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7116950" y="3356992"/>
            <a:ext cx="1595001" cy="954342"/>
          </a:xfrm>
          <a:prstGeom prst="rect">
            <a:avLst/>
          </a:prstGeom>
        </p:spPr>
      </p:pic>
      <p:pic>
        <p:nvPicPr>
          <p:cNvPr id="5" name="Рисунок 4" descr="116089_1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20072" y="3140968"/>
            <a:ext cx="1772816" cy="1772816"/>
          </a:xfrm>
          <a:prstGeom prst="rect">
            <a:avLst/>
          </a:prstGeom>
        </p:spPr>
      </p:pic>
      <p:pic>
        <p:nvPicPr>
          <p:cNvPr id="10" name="Рисунок 9" descr="1793118_телевидение-современных-черный-белый-фон-цветок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6212" b="15698"/>
          <a:stretch>
            <a:fillRect/>
          </a:stretch>
        </p:blipFill>
        <p:spPr>
          <a:xfrm>
            <a:off x="-1" y="1700808"/>
            <a:ext cx="3701397" cy="2520280"/>
          </a:xfrm>
          <a:prstGeom prst="rect">
            <a:avLst/>
          </a:prstGeom>
        </p:spPr>
      </p:pic>
      <p:pic>
        <p:nvPicPr>
          <p:cNvPr id="11" name="Рисунок 10" descr="laptop-computer-images-laptop-and-netbook-computers-5131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40"/>
          <a:stretch>
            <a:fillRect/>
          </a:stretch>
        </p:blipFill>
        <p:spPr>
          <a:xfrm flipH="1">
            <a:off x="899592" y="4509120"/>
            <a:ext cx="3060848" cy="2160240"/>
          </a:xfrm>
          <a:prstGeom prst="rect">
            <a:avLst/>
          </a:prstGeom>
        </p:spPr>
      </p:pic>
      <p:pic>
        <p:nvPicPr>
          <p:cNvPr id="12" name="Рисунок 11" descr="8674428_2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0" y="5615085"/>
            <a:ext cx="1656184" cy="1242915"/>
          </a:xfrm>
          <a:prstGeom prst="rect">
            <a:avLst/>
          </a:prstGeom>
        </p:spPr>
      </p:pic>
      <p:pic>
        <p:nvPicPr>
          <p:cNvPr id="13" name="Рисунок 12" descr="computer_mouse_PNG7673.png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9552" y="5013176"/>
            <a:ext cx="1595001" cy="954342"/>
          </a:xfrm>
          <a:prstGeom prst="rect">
            <a:avLst/>
          </a:prstGeom>
        </p:spPr>
      </p:pic>
      <p:pic>
        <p:nvPicPr>
          <p:cNvPr id="14" name="Рисунок 13" descr="116089_1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501008"/>
            <a:ext cx="1772816" cy="1772816"/>
          </a:xfrm>
          <a:prstGeom prst="rect">
            <a:avLst/>
          </a:prstGeom>
        </p:spPr>
      </p:pic>
    </p:spTree>
  </p:cSld>
  <p:clrMapOvr>
    <a:masterClrMapping/>
  </p:clrMapOvr>
  <p:transition advClick="0" advTm="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15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 rot="5400000" flipV="1">
            <a:off x="1113531" y="-1113531"/>
            <a:ext cx="6916938" cy="9144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48935" y="260648"/>
            <a:ext cx="55483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Зрительное восприятие</a:t>
            </a:r>
            <a:endParaRPr lang="ru-RU" sz="3200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4" name="Рисунок 3" descr="teliki-philips-1.jpg"/>
          <p:cNvPicPr>
            <a:picLocks noChangeAspect="1"/>
          </p:cNvPicPr>
          <p:nvPr/>
        </p:nvPicPr>
        <p:blipFill>
          <a:blip r:embed="rId3" cstate="print"/>
          <a:srcRect l="16925" t="861" b="28580"/>
          <a:stretch>
            <a:fillRect/>
          </a:stretch>
        </p:blipFill>
        <p:spPr>
          <a:xfrm>
            <a:off x="3501936" y="1700808"/>
            <a:ext cx="5425955" cy="3456384"/>
          </a:xfrm>
          <a:prstGeom prst="rect">
            <a:avLst/>
          </a:prstGeom>
        </p:spPr>
      </p:pic>
      <p:pic>
        <p:nvPicPr>
          <p:cNvPr id="5" name="Рисунок 4" descr="440972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b="10055"/>
          <a:stretch>
            <a:fillRect/>
          </a:stretch>
        </p:blipFill>
        <p:spPr>
          <a:xfrm>
            <a:off x="3586728" y="1772816"/>
            <a:ext cx="2750588" cy="2088232"/>
          </a:xfrm>
          <a:prstGeom prst="rect">
            <a:avLst/>
          </a:prstGeom>
        </p:spPr>
      </p:pic>
      <p:pic>
        <p:nvPicPr>
          <p:cNvPr id="6" name="Рисунок 5" descr="pt-ae8000e-.jpg"/>
          <p:cNvPicPr>
            <a:picLocks noChangeAspect="1"/>
          </p:cNvPicPr>
          <p:nvPr/>
        </p:nvPicPr>
        <p:blipFill>
          <a:blip r:embed="rId5" cstate="print"/>
          <a:srcRect l="8345" r="11542" b="9882"/>
          <a:stretch>
            <a:fillRect/>
          </a:stretch>
        </p:blipFill>
        <p:spPr>
          <a:xfrm>
            <a:off x="179512" y="2511208"/>
            <a:ext cx="3456384" cy="4346792"/>
          </a:xfrm>
          <a:prstGeom prst="rect">
            <a:avLst/>
          </a:prstGeom>
        </p:spPr>
      </p:pic>
    </p:spTree>
  </p:cSld>
  <p:clrMapOvr>
    <a:masterClrMapping/>
  </p:clrMapOvr>
  <p:transition advClick="0" advTm="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5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 rot="5400000" flipV="1">
            <a:off x="1113531" y="-1113531"/>
            <a:ext cx="6916938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7544" y="188640"/>
            <a:ext cx="8352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Использование группового пространства для размещения</a:t>
            </a:r>
          </a:p>
          <a:p>
            <a:pPr algn="ctr">
              <a:buFont typeface="Wingdings" pitchFamily="2" charset="2"/>
              <a:buChar char="Ø"/>
            </a:pPr>
            <a:endParaRPr lang="ru-RU" sz="3200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9" name="Рисунок 8" descr="projector-and-projector-screen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980" t="7161" r="8421" b="15980"/>
          <a:stretch>
            <a:fillRect/>
          </a:stretch>
        </p:blipFill>
        <p:spPr>
          <a:xfrm flipH="1">
            <a:off x="4644008" y="1484784"/>
            <a:ext cx="4320480" cy="4608512"/>
          </a:xfrm>
          <a:prstGeom prst="rect">
            <a:avLst/>
          </a:prstGeom>
        </p:spPr>
      </p:pic>
      <p:pic>
        <p:nvPicPr>
          <p:cNvPr id="4" name="Рисунок 3" descr="8eade718ea05f97dca786a6f98734dfe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74513" y="1035045"/>
            <a:ext cx="2569488" cy="1817891"/>
          </a:xfrm>
          <a:prstGeom prst="rect">
            <a:avLst/>
          </a:prstGeom>
        </p:spPr>
      </p:pic>
      <p:pic>
        <p:nvPicPr>
          <p:cNvPr id="8" name="Рисунок 7" descr="laptop-computer-images-laptop-and-netbook-computers-5131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40"/>
          <a:stretch>
            <a:fillRect/>
          </a:stretch>
        </p:blipFill>
        <p:spPr>
          <a:xfrm flipH="1">
            <a:off x="5868144" y="4365104"/>
            <a:ext cx="3060848" cy="2160240"/>
          </a:xfrm>
          <a:prstGeom prst="rect">
            <a:avLst/>
          </a:prstGeom>
        </p:spPr>
      </p:pic>
      <p:pic>
        <p:nvPicPr>
          <p:cNvPr id="6" name="Рисунок 5" descr="8674428_2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08104" y="5615084"/>
            <a:ext cx="1656184" cy="1242915"/>
          </a:xfrm>
          <a:prstGeom prst="rect">
            <a:avLst/>
          </a:prstGeom>
        </p:spPr>
      </p:pic>
      <p:pic>
        <p:nvPicPr>
          <p:cNvPr id="7" name="Рисунок 6" descr="computer_mouse_PNG7673.png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7116950" y="3356992"/>
            <a:ext cx="1595001" cy="954342"/>
          </a:xfrm>
          <a:prstGeom prst="rect">
            <a:avLst/>
          </a:prstGeom>
        </p:spPr>
      </p:pic>
      <p:pic>
        <p:nvPicPr>
          <p:cNvPr id="5" name="Рисунок 4" descr="116089_1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20072" y="3140968"/>
            <a:ext cx="1772816" cy="1772816"/>
          </a:xfrm>
          <a:prstGeom prst="rect">
            <a:avLst/>
          </a:prstGeom>
        </p:spPr>
      </p:pic>
      <p:pic>
        <p:nvPicPr>
          <p:cNvPr id="10" name="Рисунок 9" descr="1793118_телевидение-современных-черный-белый-фон-цветок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6212" b="15698"/>
          <a:stretch>
            <a:fillRect/>
          </a:stretch>
        </p:blipFill>
        <p:spPr>
          <a:xfrm>
            <a:off x="-1" y="1700808"/>
            <a:ext cx="3701397" cy="2520280"/>
          </a:xfrm>
          <a:prstGeom prst="rect">
            <a:avLst/>
          </a:prstGeom>
        </p:spPr>
      </p:pic>
      <p:pic>
        <p:nvPicPr>
          <p:cNvPr id="12" name="Рисунок 11" descr="8674428_2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259632" y="5615085"/>
            <a:ext cx="1656184" cy="1242915"/>
          </a:xfrm>
          <a:prstGeom prst="rect">
            <a:avLst/>
          </a:prstGeom>
        </p:spPr>
      </p:pic>
      <p:pic>
        <p:nvPicPr>
          <p:cNvPr id="13" name="Рисунок 12" descr="computer_mouse_PNG7673.png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95736" y="4293096"/>
            <a:ext cx="1805215" cy="1080120"/>
          </a:xfrm>
          <a:prstGeom prst="rect">
            <a:avLst/>
          </a:prstGeom>
        </p:spPr>
      </p:pic>
      <p:pic>
        <p:nvPicPr>
          <p:cNvPr id="15" name="Рисунок 14" descr="flash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986" r="13014" b="16667"/>
          <a:stretch>
            <a:fillRect/>
          </a:stretch>
        </p:blipFill>
        <p:spPr>
          <a:xfrm>
            <a:off x="179512" y="4077072"/>
            <a:ext cx="2112235" cy="1584176"/>
          </a:xfrm>
          <a:prstGeom prst="rect">
            <a:avLst/>
          </a:prstGeom>
        </p:spPr>
      </p:pic>
    </p:spTree>
  </p:cSld>
  <p:clrMapOvr>
    <a:masterClrMapping/>
  </p:clrMapOvr>
  <p:transition advClick="0" advTm="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15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 rot="5400000" flipV="1">
            <a:off x="1113531" y="-1113531"/>
            <a:ext cx="6916938" cy="9144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9512" y="260648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Финансовая часть:</a:t>
            </a:r>
          </a:p>
          <a:p>
            <a:pPr algn="ctr">
              <a:buFont typeface="Arial" pitchFamily="34" charset="0"/>
              <a:buChar char="•"/>
            </a:pP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Bookman Old Style" pitchFamily="18" charset="0"/>
              </a:rPr>
              <a:t>приобретение</a:t>
            </a:r>
          </a:p>
          <a:p>
            <a:pPr algn="ctr">
              <a:buFont typeface="Arial" pitchFamily="34" charset="0"/>
              <a:buChar char="•"/>
            </a:pPr>
            <a:r>
              <a:rPr lang="ru-RU" sz="3200" dirty="0" smtClean="0">
                <a:solidFill>
                  <a:srgbClr val="002060"/>
                </a:solidFill>
                <a:latin typeface="Bookman Old Style" pitchFamily="18" charset="0"/>
              </a:rPr>
              <a:t> обслуживание </a:t>
            </a:r>
          </a:p>
        </p:txBody>
      </p:sp>
      <p:pic>
        <p:nvPicPr>
          <p:cNvPr id="6" name="Рисунок 5" descr="1793118_телевидение-современных-черный-белый-фон-цветок.jpg"/>
          <p:cNvPicPr>
            <a:picLocks noChangeAspect="1"/>
          </p:cNvPicPr>
          <p:nvPr/>
        </p:nvPicPr>
        <p:blipFill>
          <a:blip r:embed="rId3" cstate="print"/>
          <a:srcRect t="16212" b="15698"/>
          <a:stretch>
            <a:fillRect/>
          </a:stretch>
        </p:blipFill>
        <p:spPr>
          <a:xfrm>
            <a:off x="755576" y="2564904"/>
            <a:ext cx="4225652" cy="2877245"/>
          </a:xfrm>
          <a:prstGeom prst="rect">
            <a:avLst/>
          </a:prstGeom>
        </p:spPr>
      </p:pic>
      <p:pic>
        <p:nvPicPr>
          <p:cNvPr id="7" name="Рисунок 6" descr="146c1467ed182f90dd88031d5b6d52aeb69f3bb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1772816"/>
            <a:ext cx="3807042" cy="2316857"/>
          </a:xfrm>
          <a:prstGeom prst="rect">
            <a:avLst/>
          </a:prstGeom>
        </p:spPr>
      </p:pic>
      <p:pic>
        <p:nvPicPr>
          <p:cNvPr id="8" name="Рисунок 7" descr="0_117a94_2af3dbf6_orig.png"/>
          <p:cNvPicPr>
            <a:picLocks noChangeAspect="1"/>
          </p:cNvPicPr>
          <p:nvPr/>
        </p:nvPicPr>
        <p:blipFill>
          <a:blip r:embed="rId5" cstate="print"/>
          <a:srcRect l="51905" b="17839"/>
          <a:stretch>
            <a:fillRect/>
          </a:stretch>
        </p:blipFill>
        <p:spPr>
          <a:xfrm>
            <a:off x="1691680" y="4509120"/>
            <a:ext cx="5760640" cy="2118087"/>
          </a:xfrm>
          <a:prstGeom prst="rect">
            <a:avLst/>
          </a:prstGeom>
        </p:spPr>
      </p:pic>
    </p:spTree>
  </p:cSld>
  <p:clrMapOvr>
    <a:masterClrMapping/>
  </p:clrMapOvr>
  <p:transition advClick="0" advTm="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15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 rot="5400000" flipV="1">
            <a:off x="1113531" y="-1113531"/>
            <a:ext cx="6916938" cy="9144000"/>
          </a:xfrm>
          <a:prstGeom prst="rect">
            <a:avLst/>
          </a:prstGeom>
        </p:spPr>
      </p:pic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79512" y="1412776"/>
          <a:ext cx="8784976" cy="496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488"/>
                <a:gridCol w="439248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Аудиовизуальное оборудование (телевизор)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Мультимедийная установка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Финансы:</a:t>
                      </a:r>
                      <a:r>
                        <a:rPr lang="ru-RU" baseline="0" dirty="0" smtClean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 покупка, обслуживание</a:t>
                      </a:r>
                      <a:endParaRPr lang="ru-RU" dirty="0">
                        <a:solidFill>
                          <a:srgbClr val="0066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+ </a:t>
                      </a:r>
                      <a:r>
                        <a:rPr lang="ru-RU" b="0" dirty="0" smtClean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м</a:t>
                      </a:r>
                      <a:r>
                        <a:rPr lang="ru-RU" dirty="0" smtClean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енее затратное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-</a:t>
                      </a:r>
                      <a:r>
                        <a:rPr lang="ru-RU" dirty="0" smtClean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 очень затратное</a:t>
                      </a:r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Комплектация</a:t>
                      </a:r>
                      <a:endParaRPr lang="ru-RU" dirty="0">
                        <a:solidFill>
                          <a:srgbClr val="0066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+</a:t>
                      </a:r>
                      <a:r>
                        <a:rPr lang="ru-RU" dirty="0" smtClean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 телевизор, ноутбук, </a:t>
                      </a:r>
                      <a:r>
                        <a:rPr lang="ru-RU" baseline="0" dirty="0" smtClean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мышь, кабель</a:t>
                      </a:r>
                      <a:r>
                        <a:rPr lang="en-US" baseline="0" dirty="0" smtClean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 HDMI</a:t>
                      </a:r>
                      <a:r>
                        <a:rPr lang="ru-RU" baseline="0" dirty="0" smtClean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, сетевой фильтр, </a:t>
                      </a:r>
                      <a:r>
                        <a:rPr lang="ru-RU" dirty="0" err="1" smtClean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флеш</a:t>
                      </a:r>
                      <a:r>
                        <a:rPr lang="ru-RU" baseline="0" dirty="0" smtClean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 карта</a:t>
                      </a:r>
                      <a:endParaRPr lang="ru-RU" dirty="0">
                        <a:solidFill>
                          <a:srgbClr val="0066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-</a:t>
                      </a:r>
                      <a:r>
                        <a:rPr lang="ru-RU" dirty="0" smtClean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 проектор, экран,</a:t>
                      </a:r>
                      <a:r>
                        <a:rPr lang="ru-RU" baseline="0" dirty="0" smtClean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 колонки,</a:t>
                      </a:r>
                      <a:r>
                        <a:rPr lang="en-US" baseline="0" dirty="0" smtClean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baseline="0" dirty="0" smtClean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мышь, ноутбук,</a:t>
                      </a:r>
                      <a:r>
                        <a:rPr lang="en-US" baseline="0" dirty="0" smtClean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baseline="0" dirty="0" smtClean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кабель</a:t>
                      </a:r>
                      <a:r>
                        <a:rPr lang="en-US" baseline="0" dirty="0" smtClean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VGA</a:t>
                      </a:r>
                      <a:r>
                        <a:rPr lang="ru-RU" baseline="0" dirty="0" smtClean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, сетевой фильтр</a:t>
                      </a:r>
                      <a:r>
                        <a:rPr lang="en-US" baseline="0" dirty="0" smtClean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.</a:t>
                      </a:r>
                      <a:endParaRPr lang="ru-RU" dirty="0">
                        <a:solidFill>
                          <a:srgbClr val="0066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Зрительное восприятие</a:t>
                      </a:r>
                      <a:endParaRPr lang="ru-RU" dirty="0">
                        <a:solidFill>
                          <a:srgbClr val="0066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+</a:t>
                      </a:r>
                      <a:r>
                        <a:rPr lang="ru-RU" dirty="0" smtClean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 только прямое попадание солнечных лучей</a:t>
                      </a:r>
                      <a:r>
                        <a:rPr lang="ru-RU" baseline="0" dirty="0" smtClean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 на экран</a:t>
                      </a:r>
                      <a:endParaRPr lang="ru-RU" dirty="0">
                        <a:solidFill>
                          <a:srgbClr val="0066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-</a:t>
                      </a:r>
                      <a:r>
                        <a:rPr lang="ru-RU" dirty="0" smtClean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 необходимо учитывать групповое освещение</a:t>
                      </a:r>
                      <a:endParaRPr lang="ru-RU" dirty="0">
                        <a:solidFill>
                          <a:srgbClr val="0066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Использование группового пространства для размещения</a:t>
                      </a:r>
                      <a:endParaRPr lang="ru-RU" dirty="0">
                        <a:solidFill>
                          <a:srgbClr val="0066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+</a:t>
                      </a:r>
                      <a:r>
                        <a:rPr lang="ru-RU" dirty="0" smtClean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 компактный </a:t>
                      </a:r>
                      <a:endParaRPr lang="ru-RU" dirty="0">
                        <a:solidFill>
                          <a:srgbClr val="0066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-</a:t>
                      </a:r>
                      <a:r>
                        <a:rPr lang="ru-RU" dirty="0" smtClean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 перегружает</a:t>
                      </a:r>
                      <a:r>
                        <a:rPr lang="ru-RU" baseline="0" dirty="0" smtClean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 групповое пространство дополнительными установками</a:t>
                      </a:r>
                      <a:endParaRPr lang="ru-RU" dirty="0">
                        <a:solidFill>
                          <a:srgbClr val="0066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51520" y="188640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Преимущества использования </a:t>
            </a:r>
          </a:p>
          <a:p>
            <a:pPr algn="ctr"/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в групповом пространстве</a:t>
            </a:r>
          </a:p>
        </p:txBody>
      </p:sp>
    </p:spTree>
  </p:cSld>
  <p:clrMapOvr>
    <a:masterClrMapping/>
  </p:clrMapOvr>
  <p:transition advClick="0" advTm="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15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 rot="16200000">
            <a:off x="1113531" y="-1113531"/>
            <a:ext cx="6916938" cy="9144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88640"/>
            <a:ext cx="8712968" cy="403244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>
                <a:solidFill>
                  <a:srgbClr val="006600"/>
                </a:solidFill>
                <a:latin typeface="Bookman Old Style" pitchFamily="18" charset="0"/>
              </a:rPr>
              <a:t>Результативность использования ИКТ</a:t>
            </a:r>
            <a:r>
              <a:rPr lang="ru-RU" sz="800" dirty="0" smtClean="0">
                <a:solidFill>
                  <a:srgbClr val="006600"/>
                </a:solidFill>
                <a:latin typeface="Bookman Old Style" pitchFamily="18" charset="0"/>
              </a:rPr>
              <a:t> </a:t>
            </a:r>
            <a:r>
              <a:rPr lang="ru-RU" dirty="0" smtClean="0">
                <a:solidFill>
                  <a:srgbClr val="006600"/>
                </a:solidFill>
                <a:latin typeface="Bookman Old Style" pitchFamily="18" charset="0"/>
              </a:rPr>
              <a:t> </a:t>
            </a:r>
            <a:endParaRPr lang="ru-RU" sz="2000" dirty="0" smtClean="0">
              <a:latin typeface="Bookman Old Style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Bookman Old Style" pitchFamily="18" charset="0"/>
              </a:rPr>
              <a:t>    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Правильно подобранные задания и видеоматериалы, демонстрируемые с помощью аудиовизуального оборудования, способствовали повышению мотивации детей к занятиям. Общение с компьютерной техникой вызвало у детей живой интерес, сначала как игровая деятельность, а затем и как учебная. Этот интерес и лежит в основе формирования таких важных структур, как познавательная мотивация, произвольные память и внимание, предпосылки развития логического мышления.</a:t>
            </a:r>
          </a:p>
          <a:p>
            <a:pPr>
              <a:buNone/>
            </a:pPr>
            <a:endParaRPr lang="ru-RU" sz="1900" dirty="0" smtClean="0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179512" y="3356992"/>
          <a:ext cx="8784976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advClick="0" advTm="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15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 rot="16200000">
            <a:off x="1113531" y="-1113531"/>
            <a:ext cx="6916938" cy="9144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5536" y="260648"/>
            <a:ext cx="849694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3200" dirty="0" err="1" smtClean="0">
                <a:solidFill>
                  <a:srgbClr val="006600"/>
                </a:solidFill>
                <a:latin typeface="Bookman Old Style" pitchFamily="18" charset="0"/>
                <a:ea typeface="Verdana" pitchFamily="34" charset="0"/>
                <a:cs typeface="Verdana" pitchFamily="34" charset="0"/>
              </a:rPr>
              <a:t>Проблемность</a:t>
            </a:r>
            <a:r>
              <a:rPr lang="ru-RU" sz="3200" dirty="0" smtClean="0">
                <a:solidFill>
                  <a:srgbClr val="006600"/>
                </a:solidFill>
                <a:latin typeface="Bookman Old Style" pitchFamily="18" charset="0"/>
                <a:ea typeface="Verdana" pitchFamily="34" charset="0"/>
                <a:cs typeface="Verdana" pitchFamily="34" charset="0"/>
              </a:rPr>
              <a:t> внедрение инновационных технологий </a:t>
            </a:r>
          </a:p>
          <a:p>
            <a:endParaRPr lang="ru-RU" dirty="0" smtClean="0">
              <a:solidFill>
                <a:srgbClr val="FF0000"/>
              </a:solidFill>
              <a:latin typeface="Bookman Old Style" pitchFamily="18" charset="0"/>
              <a:ea typeface="Verdana" pitchFamily="34" charset="0"/>
              <a:cs typeface="Verdana" pitchFamily="34" charset="0"/>
            </a:endParaRPr>
          </a:p>
          <a:p>
            <a:pPr marL="533400" indent="-533400">
              <a:buFont typeface="Wingdings" pitchFamily="2" charset="2"/>
              <a:buChar char="Ø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ea typeface="Verdana" pitchFamily="34" charset="0"/>
                <a:cs typeface="Verdana" pitchFamily="34" charset="0"/>
              </a:rPr>
              <a:t>Средний уровень информационной компетентности педагогов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ea typeface="Verdana" pitchFamily="34" charset="0"/>
                <a:cs typeface="Verdana" pitchFamily="34" charset="0"/>
              </a:rPr>
              <a:t>   Недостаточное финансирования</a:t>
            </a:r>
          </a:p>
          <a:p>
            <a:pPr marL="533400" indent="-533400">
              <a:buFont typeface="Wingdings" pitchFamily="2" charset="2"/>
              <a:buChar char="Ø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ea typeface="Verdana" pitchFamily="34" charset="0"/>
                <a:cs typeface="Verdana" pitchFamily="34" charset="0"/>
              </a:rPr>
              <a:t>Низкий уровень информационной компетентности родителей воспитанников</a:t>
            </a:r>
          </a:p>
          <a:p>
            <a:endParaRPr lang="ru-RU" dirty="0"/>
          </a:p>
        </p:txBody>
      </p:sp>
      <p:pic>
        <p:nvPicPr>
          <p:cNvPr id="4" name="Рисунок 3" descr="2655402_bilgisayar-klavye-mavi-anahtar-gümüş-arka-plan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DCD9D2"/>
              </a:clrFrom>
              <a:clrTo>
                <a:srgbClr val="DCD9D2">
                  <a:alpha val="0"/>
                </a:srgbClr>
              </a:clrTo>
            </a:clrChange>
          </a:blip>
          <a:srcRect l="18143" t="3418"/>
          <a:stretch>
            <a:fillRect/>
          </a:stretch>
        </p:blipFill>
        <p:spPr>
          <a:xfrm rot="411325">
            <a:off x="5639142" y="3600825"/>
            <a:ext cx="3021353" cy="2376576"/>
          </a:xfrm>
          <a:prstGeom prst="rect">
            <a:avLst/>
          </a:prstGeom>
        </p:spPr>
      </p:pic>
    </p:spTree>
  </p:cSld>
  <p:clrMapOvr>
    <a:masterClrMapping/>
  </p:clrMapOvr>
  <p:transition advClick="0" advTm="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260648"/>
            <a:ext cx="864096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dirty="0" smtClean="0">
                <a:solidFill>
                  <a:srgbClr val="006600"/>
                </a:solidFill>
                <a:latin typeface="Bookman Old Style" pitchFamily="18" charset="0"/>
              </a:rPr>
              <a:t>Требования к использованию ИКТ</a:t>
            </a:r>
          </a:p>
          <a:p>
            <a:pPr algn="ctr">
              <a:buNone/>
            </a:pPr>
            <a:endParaRPr lang="ru-RU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Санитарно-гигиенические. </a:t>
            </a:r>
            <a:r>
              <a:rPr lang="ru-RU" sz="2400" dirty="0" err="1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СанПиН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2.4.1.2660-10 </a:t>
            </a:r>
          </a:p>
          <a:p>
            <a:pPr marL="0" indent="0">
              <a:buFont typeface="Wingdings" pitchFamily="2" charset="2"/>
              <a:buChar char="ü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Технические , эргономические и эстетические. Фон, иллюстрация, </a:t>
            </a:r>
            <a:r>
              <a:rPr lang="ru-RU" sz="2400" dirty="0" err="1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перезагруженность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спецэффектами презентация 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ransition advClick="0" advTm="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15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 rot="16200000">
            <a:off x="1113531" y="-1113531"/>
            <a:ext cx="6916938" cy="9144000"/>
          </a:xfrm>
          <a:prstGeom prst="rect">
            <a:avLst/>
          </a:prstGeom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323528" y="692696"/>
            <a:ext cx="864096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Необходимо помнить, что компьютер не заменить эмоционального человеческого общения и естественного природного течения времени.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rgbClr val="006600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6" name="Рисунок 5" descr="clock-1.gif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5616" y="4143376"/>
            <a:ext cx="1512168" cy="1512168"/>
          </a:xfrm>
          <a:prstGeom prst="rect">
            <a:avLst/>
          </a:prstGeom>
        </p:spPr>
      </p:pic>
      <p:pic>
        <p:nvPicPr>
          <p:cNvPr id="7" name="Рисунок 6" descr="depositphotos_55995223-Watering-can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7944" y="4725144"/>
            <a:ext cx="1944216" cy="1404152"/>
          </a:xfrm>
          <a:prstGeom prst="rect">
            <a:avLst/>
          </a:prstGeom>
        </p:spPr>
      </p:pic>
      <p:pic>
        <p:nvPicPr>
          <p:cNvPr id="5" name="Рисунок 4" descr="5501948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23728" y="5157192"/>
            <a:ext cx="3240360" cy="1251449"/>
          </a:xfrm>
          <a:prstGeom prst="rect">
            <a:avLst/>
          </a:prstGeom>
        </p:spPr>
      </p:pic>
    </p:spTree>
  </p:cSld>
  <p:clrMapOvr>
    <a:masterClrMapping/>
  </p:clrMapOvr>
  <p:transition advClick="0" advTm="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5.jp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 rot="16200000">
            <a:off x="1871700" y="-1359532"/>
            <a:ext cx="5400600" cy="8784976"/>
          </a:xfrm>
          <a:prstGeom prst="rect">
            <a:avLst/>
          </a:prstGeom>
        </p:spPr>
      </p:pic>
      <p:pic>
        <p:nvPicPr>
          <p:cNvPr id="3" name="Рисунок 2" descr="image-monitor-transparent-lcd-png-1712583.png"/>
          <p:cNvPicPr>
            <a:picLocks noChangeAspect="1"/>
          </p:cNvPicPr>
          <p:nvPr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908720"/>
            <a:ext cx="9144000" cy="594928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355976" y="5805264"/>
            <a:ext cx="410344" cy="2160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00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547664" y="2492896"/>
            <a:ext cx="64267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Спасибо за внимание!</a:t>
            </a:r>
            <a:endParaRPr lang="ru-RU" sz="4000" b="1" i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ransition advClick="0" advTm="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 flipV="1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88640"/>
            <a:ext cx="8712968" cy="5688632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ru-RU" sz="1400" dirty="0" smtClean="0"/>
          </a:p>
          <a:p>
            <a:pPr algn="ctr">
              <a:buNone/>
            </a:pPr>
            <a:r>
              <a:rPr lang="ru-RU" sz="4000" dirty="0" smtClean="0">
                <a:solidFill>
                  <a:srgbClr val="006600"/>
                </a:solidFill>
                <a:latin typeface="Bookman Old Style" pitchFamily="18" charset="0"/>
                <a:ea typeface="Verdana" pitchFamily="34" charset="0"/>
                <a:cs typeface="Verdana" pitchFamily="34" charset="0"/>
              </a:rPr>
              <a:t>Актуальность</a:t>
            </a:r>
          </a:p>
          <a:p>
            <a:pPr>
              <a:buNone/>
            </a:pPr>
            <a:endParaRPr lang="ru-RU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r>
              <a:rPr lang="ru-RU" sz="2200" dirty="0" smtClean="0">
                <a:latin typeface="Bookman Old Style" pitchFamily="18" charset="0"/>
                <a:ea typeface="Verdana" pitchFamily="34" charset="0"/>
                <a:cs typeface="Verdana" pitchFamily="34" charset="0"/>
              </a:rPr>
              <a:t>    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ea typeface="Verdana" pitchFamily="34" charset="0"/>
                <a:cs typeface="Verdana" pitchFamily="34" charset="0"/>
              </a:rPr>
              <a:t>Согласно новым требованиям ФГОС ДО, внедрение инновационных технологий призвано, прежде всего, улучшить качество обучения, повысить мотивацию детей к получению новых знаний, ускорить процесс усвоения знаний. Одним из инновационных направлений являются компьютерные и мультимедийные технологии.</a:t>
            </a:r>
            <a:endParaRPr lang="en-US" sz="2400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ea typeface="Verdana" pitchFamily="34" charset="0"/>
                <a:cs typeface="Verdana" pitchFamily="34" charset="0"/>
              </a:rPr>
              <a:t>     Использование ИКТ позволяет сделать образовательный процесс информационно емким, яркими, с привлечением большого иллюстративного материала, зрелищным с использованием звуковых и видеозаписей.</a:t>
            </a: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ea typeface="Verdana" pitchFamily="34" charset="0"/>
                <a:cs typeface="Verdana" pitchFamily="34" charset="0"/>
              </a:rPr>
              <a:t> </a:t>
            </a:r>
          </a:p>
          <a:p>
            <a:pPr>
              <a:buNone/>
            </a:pPr>
            <a:endParaRPr lang="ru-RU" sz="1400" dirty="0"/>
          </a:p>
        </p:txBody>
      </p:sp>
    </p:spTree>
  </p:cSld>
  <p:clrMapOvr>
    <a:masterClrMapping/>
  </p:clrMapOvr>
  <p:transition advClick="0" advTm="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476672"/>
            <a:ext cx="8352928" cy="496855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dirty="0" smtClean="0">
                <a:solidFill>
                  <a:srgbClr val="006600"/>
                </a:solidFill>
                <a:latin typeface="Bookman Old Style" pitchFamily="18" charset="0"/>
              </a:rPr>
              <a:t>Цель</a:t>
            </a:r>
          </a:p>
          <a:p>
            <a:pPr algn="ctr">
              <a:buNone/>
            </a:pPr>
            <a:endParaRPr lang="ru-RU" sz="2000" b="1" dirty="0" smtClean="0">
              <a:latin typeface="Bookman Old Style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внедрение аудиовизуального оборудования в воспитательно-образовательный процесс и режимные моменты во всех возрастных группах.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ransition advClick="0" advTm="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88640"/>
            <a:ext cx="8640960" cy="4896544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endParaRPr lang="ru-RU" sz="2400" dirty="0" smtClean="0"/>
          </a:p>
          <a:p>
            <a:pPr algn="ctr">
              <a:buNone/>
            </a:pPr>
            <a:r>
              <a:rPr lang="ru-RU" sz="4300" dirty="0" smtClean="0">
                <a:solidFill>
                  <a:srgbClr val="006600"/>
                </a:solidFill>
                <a:latin typeface="Bookman Old Style" pitchFamily="18" charset="0"/>
              </a:rPr>
              <a:t>Задачи</a:t>
            </a:r>
          </a:p>
          <a:p>
            <a:pPr algn="ctr">
              <a:buNone/>
            </a:pPr>
            <a:endParaRPr lang="ru-RU" sz="2400" dirty="0" smtClean="0">
              <a:latin typeface="Bookman Old Style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с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делать ИКТ помощником, но в тоже время не навредить здоровью детей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разработать  технологию мультимедийного сопровождения воспитательно-образовательного процесса и режимных моментов, создав тематическую копилку мультимедийных презентаций;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сформировать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у дошкольников систему </a:t>
            </a:r>
            <a:r>
              <a:rPr lang="ru-RU" sz="2400" dirty="0" err="1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мыслеобразов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активизировать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зрительные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функции</a:t>
            </a:r>
            <a:endParaRPr lang="ru-RU" sz="2400" dirty="0" smtClean="0">
              <a:latin typeface="Bookman Old Style" pitchFamily="18" charset="0"/>
            </a:endParaRPr>
          </a:p>
          <a:p>
            <a:pPr>
              <a:buFont typeface="Wingdings" pitchFamily="2" charset="2"/>
              <a:buChar char="ü"/>
            </a:pPr>
            <a:endParaRPr lang="ru-RU" dirty="0">
              <a:latin typeface="Bookman Old Style" pitchFamily="18" charset="0"/>
            </a:endParaRPr>
          </a:p>
        </p:txBody>
      </p:sp>
    </p:spTree>
  </p:cSld>
  <p:clrMapOvr>
    <a:masterClrMapping/>
  </p:clrMapOvr>
  <p:transition advClick="0" advTm="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15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 rot="5400000" flipV="1">
            <a:off x="1113531" y="-1113531"/>
            <a:ext cx="6916938" cy="9144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9512" y="188640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006600"/>
                </a:solidFill>
                <a:latin typeface="Bookman Old Style" pitchFamily="18" charset="0"/>
              </a:rPr>
              <a:t>Преимущества использования </a:t>
            </a:r>
          </a:p>
          <a:p>
            <a:pPr algn="ctr"/>
            <a:r>
              <a:rPr lang="ru-RU" sz="3200" dirty="0" smtClean="0">
                <a:solidFill>
                  <a:srgbClr val="006600"/>
                </a:solidFill>
                <a:latin typeface="Bookman Old Style" pitchFamily="18" charset="0"/>
              </a:rPr>
              <a:t>ИКТ (аудиовизуальное оборудование)  </a:t>
            </a:r>
          </a:p>
          <a:p>
            <a:pPr algn="ctr"/>
            <a:r>
              <a:rPr lang="ru-RU" sz="3200" dirty="0" smtClean="0">
                <a:solidFill>
                  <a:srgbClr val="006600"/>
                </a:solidFill>
                <a:latin typeface="Bookman Old Style" pitchFamily="18" charset="0"/>
              </a:rPr>
              <a:t>во время НОД</a:t>
            </a:r>
            <a:endParaRPr lang="ru-RU" sz="1000" dirty="0" smtClean="0">
              <a:solidFill>
                <a:srgbClr val="006600"/>
              </a:solidFill>
              <a:latin typeface="Bookman Old Style" pitchFamily="18" charset="0"/>
            </a:endParaRPr>
          </a:p>
        </p:txBody>
      </p:sp>
      <p:pic>
        <p:nvPicPr>
          <p:cNvPr id="4" name="Рисунок 3" descr="image-monitor-transparent-lcd-png-171258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934466"/>
            <a:ext cx="4104456" cy="392353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1520" y="1988840"/>
            <a:ext cx="8712968" cy="1200329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Bookman Old Style" pitchFamily="18" charset="0"/>
              </a:rPr>
              <a:t>ИКТ (аудиовизуальное оборудование)  </a:t>
            </a:r>
          </a:p>
          <a:p>
            <a:pPr algn="r"/>
            <a:endParaRPr lang="ru-RU" sz="2400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Bookman Old Style" pitchFamily="18" charset="0"/>
              </a:rPr>
              <a:t>Демонстрационный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Bookman Old Style" pitchFamily="18" charset="0"/>
              </a:rPr>
              <a:t>материал (бумажный носитель)</a:t>
            </a:r>
          </a:p>
        </p:txBody>
      </p:sp>
      <p:pic>
        <p:nvPicPr>
          <p:cNvPr id="8" name="Рисунок 7" descr="bezopasnost-navodeostorojnoled.jpg"/>
          <p:cNvPicPr>
            <a:picLocks noChangeAspect="1"/>
          </p:cNvPicPr>
          <p:nvPr/>
        </p:nvPicPr>
        <p:blipFill>
          <a:blip r:embed="rId4" cstate="print"/>
          <a:srcRect l="6679" t="2751" r="5235" b="38352"/>
          <a:stretch>
            <a:fillRect/>
          </a:stretch>
        </p:blipFill>
        <p:spPr>
          <a:xfrm>
            <a:off x="323528" y="3068960"/>
            <a:ext cx="3920598" cy="2952328"/>
          </a:xfrm>
          <a:prstGeom prst="rect">
            <a:avLst/>
          </a:prstGeom>
        </p:spPr>
      </p:pic>
      <p:pic>
        <p:nvPicPr>
          <p:cNvPr id="10" name="Рисунок 9" descr="6fc71fdee634e0c0258bde527404bdc6.jpg.jpg"/>
          <p:cNvPicPr>
            <a:picLocks noChangeAspect="1"/>
          </p:cNvPicPr>
          <p:nvPr/>
        </p:nvPicPr>
        <p:blipFill>
          <a:blip r:embed="rId5" cstate="print"/>
          <a:srcRect l="25481" t="16077"/>
          <a:stretch>
            <a:fillRect/>
          </a:stretch>
        </p:blipFill>
        <p:spPr>
          <a:xfrm>
            <a:off x="4427984" y="3212976"/>
            <a:ext cx="4430831" cy="3312368"/>
          </a:xfrm>
          <a:prstGeom prst="round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2123728" y="6165304"/>
            <a:ext cx="410344" cy="2160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00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ransition advClick="0" advTm="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188640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Высокая степень наглядности, за счет яркости и многократного увеличения</a:t>
            </a:r>
            <a:endParaRPr lang="ru-RU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4" name="Рисунок 3" descr="image-monitor-transparent-lcd-png-171258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800615"/>
            <a:ext cx="8640960" cy="5796737"/>
          </a:xfrm>
          <a:prstGeom prst="rect">
            <a:avLst/>
          </a:prstGeom>
        </p:spPr>
      </p:pic>
      <p:pic>
        <p:nvPicPr>
          <p:cNvPr id="5" name="Рисунок 4" descr="57afb22461ee7.jpg"/>
          <p:cNvPicPr>
            <a:picLocks noChangeAspect="1"/>
          </p:cNvPicPr>
          <p:nvPr/>
        </p:nvPicPr>
        <p:blipFill>
          <a:blip r:embed="rId4" cstate="print">
            <a:lum bright="30000"/>
          </a:blip>
          <a:stretch>
            <a:fillRect/>
          </a:stretch>
        </p:blipFill>
        <p:spPr>
          <a:xfrm>
            <a:off x="827584" y="1052736"/>
            <a:ext cx="7488832" cy="4365485"/>
          </a:xfrm>
          <a:prstGeom prst="rect">
            <a:avLst/>
          </a:prstGeom>
        </p:spPr>
      </p:pic>
      <p:pic>
        <p:nvPicPr>
          <p:cNvPr id="6" name="Рисунок 5" descr="57afb22461ee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1052736"/>
            <a:ext cx="7488832" cy="4365485"/>
          </a:xfrm>
          <a:prstGeom prst="rect">
            <a:avLst/>
          </a:prstGeom>
        </p:spPr>
      </p:pic>
    </p:spTree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age-monitor-transparent-lcd-png-1712583.pn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908720"/>
            <a:ext cx="9144000" cy="5949280"/>
          </a:xfrm>
          <a:prstGeom prst="rect">
            <a:avLst/>
          </a:prstGeom>
        </p:spPr>
      </p:pic>
      <p:pic>
        <p:nvPicPr>
          <p:cNvPr id="4" name="Рисунок 3" descr="img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2101416" y="-869168"/>
            <a:ext cx="4941168" cy="878497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3528" y="188640"/>
            <a:ext cx="86409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Показать информацию ярко, образно в игровой форме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3" name="Рисунок 2" descr="cute-fish-illustration-pink-37279762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297" t="10833" b="11792"/>
          <a:stretch>
            <a:fillRect/>
          </a:stretch>
        </p:blipFill>
        <p:spPr>
          <a:xfrm>
            <a:off x="5449834" y="1196753"/>
            <a:ext cx="3406134" cy="2520279"/>
          </a:xfrm>
          <a:prstGeom prst="rect">
            <a:avLst/>
          </a:prstGeom>
        </p:spPr>
      </p:pic>
      <p:pic>
        <p:nvPicPr>
          <p:cNvPr id="6" name="Рисунок 5" descr="cute-fish-illustration-pink-37279762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 l="7297" t="10833" b="11792"/>
          <a:stretch>
            <a:fillRect/>
          </a:stretch>
        </p:blipFill>
        <p:spPr>
          <a:xfrm flipH="1">
            <a:off x="971600" y="2924944"/>
            <a:ext cx="3168352" cy="234433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355976" y="6021288"/>
            <a:ext cx="410344" cy="2160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00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Рисунок 9" descr="cute-fish-illustration-pink-37279762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 l="7297" t="10833" b="11792"/>
          <a:stretch>
            <a:fillRect/>
          </a:stretch>
        </p:blipFill>
        <p:spPr>
          <a:xfrm flipH="1">
            <a:off x="323528" y="1196752"/>
            <a:ext cx="3168352" cy="2344338"/>
          </a:xfrm>
          <a:prstGeom prst="rect">
            <a:avLst/>
          </a:prstGeom>
        </p:spPr>
      </p:pic>
      <p:pic>
        <p:nvPicPr>
          <p:cNvPr id="9" name="Рисунок 8" descr="cute-fish-illustration-pink-37279762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 l="7297" t="10833" b="11792"/>
          <a:stretch>
            <a:fillRect/>
          </a:stretch>
        </p:blipFill>
        <p:spPr>
          <a:xfrm>
            <a:off x="4644008" y="3356992"/>
            <a:ext cx="3168352" cy="2344338"/>
          </a:xfrm>
          <a:prstGeom prst="rect">
            <a:avLst/>
          </a:prstGeom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7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2801</TotalTime>
  <Words>677</Words>
  <Application>Microsoft Office PowerPoint</Application>
  <PresentationFormat>Экран (4:3)</PresentationFormat>
  <Paragraphs>130</Paragraphs>
  <Slides>31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Воспитатель первой квалификационной категории педагогический стаж с 2010г. МДОУ «Детский сад №191»  </vt:lpstr>
      <vt:lpstr>   Использование информационно-коммуникационных технологий(ИКТ) в режимных моментах и непосредственно образовательной деятельности(НОД) в соответствии с федеральным государственным образовательным  стандартом (ФГОС)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Преимущества использования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Ольга</dc:creator>
  <cp:lastModifiedBy>гр 8 АОВ</cp:lastModifiedBy>
  <cp:revision>267</cp:revision>
  <dcterms:modified xsi:type="dcterms:W3CDTF">2018-03-03T23:39:23Z</dcterms:modified>
</cp:coreProperties>
</file>