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8" r:id="rId2"/>
    <p:sldId id="269" r:id="rId3"/>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01.02.2023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916832"/>
            <a:ext cx="7911781" cy="707886"/>
          </a:xfrm>
          <a:prstGeom prst="rect">
            <a:avLst/>
          </a:prstGeom>
        </p:spPr>
        <p:txBody>
          <a:bodyPr wrap="none">
            <a:spAutoFit/>
          </a:bodyPr>
          <a:lstStyle/>
          <a:p>
            <a:r>
              <a:rPr lang="ru-RU" sz="4000" dirty="0" smtClean="0"/>
              <a:t> Почему пожарным надо помогать?</a:t>
            </a:r>
            <a:endParaRPr lang="ru-RU" sz="4000" dirty="0"/>
          </a:p>
        </p:txBody>
      </p:sp>
      <p:sp>
        <p:nvSpPr>
          <p:cNvPr id="3" name="Прямоугольник 2"/>
          <p:cNvSpPr/>
          <p:nvPr/>
        </p:nvSpPr>
        <p:spPr>
          <a:xfrm>
            <a:off x="2627784" y="260648"/>
            <a:ext cx="6348276" cy="369332"/>
          </a:xfrm>
          <a:prstGeom prst="rect">
            <a:avLst/>
          </a:prstGeom>
        </p:spPr>
        <p:txBody>
          <a:bodyPr wrap="none">
            <a:spAutoFit/>
          </a:bodyPr>
          <a:lstStyle/>
          <a:p>
            <a:r>
              <a:rPr lang="ru-RU" dirty="0" smtClean="0"/>
              <a:t> Непосредственно образовательная деятельность детей 5-7 лет</a:t>
            </a:r>
            <a:endParaRPr lang="ru-RU" dirty="0"/>
          </a:p>
        </p:txBody>
      </p:sp>
      <p:sp>
        <p:nvSpPr>
          <p:cNvPr id="4" name="Прямоугольник 3"/>
          <p:cNvSpPr/>
          <p:nvPr/>
        </p:nvSpPr>
        <p:spPr>
          <a:xfrm>
            <a:off x="5269952" y="5373216"/>
            <a:ext cx="3711721" cy="1200329"/>
          </a:xfrm>
          <a:prstGeom prst="rect">
            <a:avLst/>
          </a:prstGeom>
        </p:spPr>
        <p:txBody>
          <a:bodyPr wrap="none">
            <a:spAutoFit/>
          </a:bodyPr>
          <a:lstStyle/>
          <a:p>
            <a:pPr algn="ctr"/>
            <a:r>
              <a:rPr lang="ru-RU" dirty="0" smtClean="0"/>
              <a:t>МДОУ «Детский сад № 191»</a:t>
            </a:r>
          </a:p>
          <a:p>
            <a:pPr algn="ctr"/>
            <a:r>
              <a:rPr lang="ru-RU" dirty="0" smtClean="0"/>
              <a:t>Воспитатель</a:t>
            </a:r>
            <a:r>
              <a:rPr lang="ru-RU" dirty="0" smtClean="0"/>
              <a:t>:</a:t>
            </a:r>
          </a:p>
          <a:p>
            <a:pPr algn="ctr"/>
            <a:r>
              <a:rPr lang="ru-RU" dirty="0" smtClean="0"/>
              <a:t>Титова Алла Владимировна</a:t>
            </a:r>
          </a:p>
          <a:p>
            <a:pPr algn="ctr"/>
            <a:r>
              <a:rPr lang="ru-RU" dirty="0" smtClean="0"/>
              <a:t>Александрова Ольга Владимировна</a:t>
            </a:r>
          </a:p>
        </p:txBody>
      </p:sp>
      <p:pic>
        <p:nvPicPr>
          <p:cNvPr id="5" name="Рисунок 4" descr="267821_original.jpg"/>
          <p:cNvPicPr>
            <a:picLocks noChangeAspect="1"/>
          </p:cNvPicPr>
          <p:nvPr/>
        </p:nvPicPr>
        <p:blipFill>
          <a:blip r:embed="rId2" cstate="print">
            <a:clrChange>
              <a:clrFrom>
                <a:srgbClr val="FEFEF4"/>
              </a:clrFrom>
              <a:clrTo>
                <a:srgbClr val="FEFEF4">
                  <a:alpha val="0"/>
                </a:srgbClr>
              </a:clrTo>
            </a:clrChange>
          </a:blip>
          <a:srcRect t="9285" r="5113" b="10416"/>
          <a:stretch>
            <a:fillRect/>
          </a:stretch>
        </p:blipFill>
        <p:spPr>
          <a:xfrm>
            <a:off x="611560" y="2852936"/>
            <a:ext cx="5148064" cy="30334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8640"/>
            <a:ext cx="6372200" cy="1323439"/>
          </a:xfrm>
          <a:prstGeom prst="rect">
            <a:avLst/>
          </a:prstGeom>
        </p:spPr>
        <p:txBody>
          <a:bodyPr wrap="square">
            <a:spAutoFit/>
          </a:bodyPr>
          <a:lstStyle/>
          <a:p>
            <a:pPr algn="r"/>
            <a:r>
              <a:rPr lang="ru-RU" sz="2000" dirty="0" smtClean="0"/>
              <a:t>В-пятых, при строительстве зданий люди не должны использовать материалы, которые легко воспламеняются и выделяют при горении опасно для жизни газ. Пренебрежение этим правилом приводит к гибели.</a:t>
            </a:r>
            <a:endParaRPr lang="ru-RU" sz="2000" dirty="0"/>
          </a:p>
        </p:txBody>
      </p:sp>
      <p:pic>
        <p:nvPicPr>
          <p:cNvPr id="3" name="Рисунок 2" descr="Slide4.jpg"/>
          <p:cNvPicPr>
            <a:picLocks noChangeAspect="1"/>
          </p:cNvPicPr>
          <p:nvPr/>
        </p:nvPicPr>
        <p:blipFill>
          <a:blip r:embed="rId2" cstate="print">
            <a:clrChange>
              <a:clrFrom>
                <a:srgbClr val="5A5C6B"/>
              </a:clrFrom>
              <a:clrTo>
                <a:srgbClr val="5A5C6B">
                  <a:alpha val="0"/>
                </a:srgbClr>
              </a:clrTo>
            </a:clrChange>
          </a:blip>
          <a:srcRect l="1050" t="5201" r="2351" b="3801"/>
          <a:stretch>
            <a:fillRect/>
          </a:stretch>
        </p:blipFill>
        <p:spPr>
          <a:xfrm>
            <a:off x="179512" y="1556792"/>
            <a:ext cx="7236250" cy="51125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20472" cy="707886"/>
          </a:xfrm>
          <a:prstGeom prst="rect">
            <a:avLst/>
          </a:prstGeom>
        </p:spPr>
        <p:txBody>
          <a:bodyPr wrap="square">
            <a:spAutoFit/>
          </a:bodyPr>
          <a:lstStyle/>
          <a:p>
            <a:pPr algn="r"/>
            <a:r>
              <a:rPr lang="ru-RU" sz="2000" dirty="0" smtClean="0"/>
              <a:t>В-шестых, мы все должны знать, как вести себя во время пожара. Тогда пожарным будет легко нам помогать спасаться от огня и дыма</a:t>
            </a:r>
            <a:endParaRPr lang="ru-RU" sz="2000" dirty="0"/>
          </a:p>
        </p:txBody>
      </p:sp>
      <p:pic>
        <p:nvPicPr>
          <p:cNvPr id="5" name="Рисунок 4" descr="art-2018-10-07_08.jpg"/>
          <p:cNvPicPr>
            <a:picLocks noChangeAspect="1"/>
          </p:cNvPicPr>
          <p:nvPr/>
        </p:nvPicPr>
        <p:blipFill>
          <a:blip r:embed="rId2" cstate="print"/>
          <a:srcRect l="1963" t="1916" r="1963"/>
          <a:stretch>
            <a:fillRect/>
          </a:stretch>
        </p:blipFill>
        <p:spPr>
          <a:xfrm>
            <a:off x="539552" y="836712"/>
            <a:ext cx="8112598" cy="58326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323439"/>
          </a:xfrm>
          <a:prstGeom prst="rect">
            <a:avLst/>
          </a:prstGeom>
        </p:spPr>
        <p:txBody>
          <a:bodyPr wrap="square">
            <a:spAutoFit/>
          </a:bodyPr>
          <a:lstStyle/>
          <a:p>
            <a:pPr algn="r"/>
            <a:r>
              <a:rPr lang="ru-RU" sz="2000" dirty="0" smtClean="0"/>
              <a:t>Вопросы и задания: Какие правила пожарной безопасности вы знаете? </a:t>
            </a:r>
          </a:p>
          <a:p>
            <a:pPr algn="r"/>
            <a:r>
              <a:rPr lang="ru-RU" sz="2000" dirty="0" smtClean="0"/>
              <a:t>Какие трудности с проездом могут быть у пожарных машин? </a:t>
            </a:r>
          </a:p>
          <a:p>
            <a:pPr algn="r"/>
            <a:r>
              <a:rPr lang="ru-RU" sz="2000" dirty="0" smtClean="0"/>
              <a:t>Какими противопожарными средствами должны быть оборудованы каждое здание, дом? Для чего нужна пожарная полоса? </a:t>
            </a:r>
            <a:endParaRPr lang="ru-RU" sz="2000" dirty="0"/>
          </a:p>
        </p:txBody>
      </p:sp>
      <p:pic>
        <p:nvPicPr>
          <p:cNvPr id="3" name="Рисунок 2" descr="1013918184.jpg"/>
          <p:cNvPicPr>
            <a:picLocks noChangeAspect="1"/>
          </p:cNvPicPr>
          <p:nvPr/>
        </p:nvPicPr>
        <p:blipFill>
          <a:blip r:embed="rId2" cstate="print"/>
          <a:stretch>
            <a:fillRect/>
          </a:stretch>
        </p:blipFill>
        <p:spPr>
          <a:xfrm>
            <a:off x="179513" y="1486204"/>
            <a:ext cx="6624735" cy="5189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48464" cy="707886"/>
          </a:xfrm>
          <a:prstGeom prst="rect">
            <a:avLst/>
          </a:prstGeom>
        </p:spPr>
        <p:txBody>
          <a:bodyPr wrap="square">
            <a:spAutoFit/>
          </a:bodyPr>
          <a:lstStyle/>
          <a:p>
            <a:pPr algn="r"/>
            <a:r>
              <a:rPr lang="ru-RU" sz="2000" dirty="0" smtClean="0"/>
              <a:t>Рассмотрите плакат с изображением правила пожарной безопасности и правильного поведения во время пожара. Расскажите о них.</a:t>
            </a:r>
            <a:endParaRPr lang="ru-RU" sz="2000" dirty="0"/>
          </a:p>
        </p:txBody>
      </p:sp>
      <p:pic>
        <p:nvPicPr>
          <p:cNvPr id="4" name="Рисунок 3" descr="pozharnaja_tematika_foto_1.jpg"/>
          <p:cNvPicPr>
            <a:picLocks noChangeAspect="1"/>
          </p:cNvPicPr>
          <p:nvPr/>
        </p:nvPicPr>
        <p:blipFill>
          <a:blip r:embed="rId2" cstate="print"/>
          <a:srcRect l="1963" t="2751" r="1963"/>
          <a:stretch>
            <a:fillRect/>
          </a:stretch>
        </p:blipFill>
        <p:spPr>
          <a:xfrm>
            <a:off x="179512" y="1052736"/>
            <a:ext cx="8784976" cy="48908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5.jpg"/>
          <p:cNvPicPr>
            <a:picLocks noChangeAspect="1"/>
          </p:cNvPicPr>
          <p:nvPr/>
        </p:nvPicPr>
        <p:blipFill>
          <a:blip r:embed="rId2" cstate="print"/>
          <a:stretch>
            <a:fillRect/>
          </a:stretch>
        </p:blipFill>
        <p:spPr>
          <a:xfrm>
            <a:off x="0" y="1484784"/>
            <a:ext cx="9144000" cy="5143500"/>
          </a:xfrm>
          <a:prstGeom prst="rect">
            <a:avLst/>
          </a:prstGeom>
          <a:ln>
            <a:noFill/>
          </a:ln>
          <a:effectLst>
            <a:softEdge rad="112500"/>
          </a:effectLst>
        </p:spPr>
      </p:pic>
      <p:sp>
        <p:nvSpPr>
          <p:cNvPr id="3" name="Прямоугольник 2"/>
          <p:cNvSpPr/>
          <p:nvPr/>
        </p:nvSpPr>
        <p:spPr>
          <a:xfrm>
            <a:off x="1043608" y="548680"/>
            <a:ext cx="4572000" cy="707886"/>
          </a:xfrm>
          <a:prstGeom prst="rect">
            <a:avLst/>
          </a:prstGeom>
        </p:spPr>
        <p:txBody>
          <a:bodyPr>
            <a:spAutoFit/>
          </a:bodyPr>
          <a:lstStyle/>
          <a:p>
            <a:pPr algn="r"/>
            <a:r>
              <a:rPr lang="ru-RU" sz="4000" dirty="0" smtClean="0"/>
              <a:t>Спасибо!</a:t>
            </a:r>
            <a:endParaRPr lang="ru-RU"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9912" y="260648"/>
            <a:ext cx="5148064" cy="2554545"/>
          </a:xfrm>
          <a:prstGeom prst="rect">
            <a:avLst/>
          </a:prstGeom>
        </p:spPr>
        <p:txBody>
          <a:bodyPr wrap="square">
            <a:spAutoFit/>
          </a:bodyPr>
          <a:lstStyle/>
          <a:p>
            <a:r>
              <a:rPr lang="ru-RU" sz="2000" dirty="0"/>
              <a:t>Задачи: дать знания о работе пожарных в разных условиях, трудностях и опасностях их труда, значимых личностных и профессиональных качествах, формировать гордость за работу пожарных, уважение к их труду, желание быть на их похожими, интерес к деятельности пожарных и пожарной </a:t>
            </a:r>
            <a:r>
              <a:rPr lang="ru-RU" sz="2000" dirty="0" smtClean="0"/>
              <a:t>техники, безопасности.</a:t>
            </a:r>
            <a:endParaRPr lang="ru-RU" sz="20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5008" b="15693"/>
          <a:stretch/>
        </p:blipFill>
        <p:spPr>
          <a:xfrm>
            <a:off x="179512" y="2780928"/>
            <a:ext cx="5715000" cy="3960441"/>
          </a:xfrm>
          <a:prstGeom prst="rect">
            <a:avLst/>
          </a:prstGeom>
        </p:spPr>
      </p:pic>
    </p:spTree>
    <p:extLst>
      <p:ext uri="{BB962C8B-B14F-4D97-AF65-F5344CB8AC3E}">
        <p14:creationId xmlns:p14="http://schemas.microsoft.com/office/powerpoint/2010/main" val="109275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1015663"/>
          </a:xfrm>
          <a:prstGeom prst="rect">
            <a:avLst/>
          </a:prstGeom>
          <a:noFill/>
        </p:spPr>
        <p:txBody>
          <a:bodyPr wrap="square" rtlCol="0">
            <a:spAutoFit/>
          </a:bodyPr>
          <a:lstStyle/>
          <a:p>
            <a:pPr algn="r"/>
            <a:r>
              <a:rPr lang="ru-RU" dirty="0" smtClean="0"/>
              <a:t>  </a:t>
            </a:r>
            <a:r>
              <a:rPr lang="ru-RU" sz="2000" dirty="0" smtClean="0"/>
              <a:t>Почему пожарным надо помогать, пожарные, конечно, очень сильные, смелые и ловкие люди. Ну одним с огнём им часто не справиться. </a:t>
            </a:r>
          </a:p>
          <a:p>
            <a:pPr algn="r"/>
            <a:r>
              <a:rPr lang="ru-RU" sz="2000" dirty="0" smtClean="0"/>
              <a:t>Да и пожарная часть может быть далеко. </a:t>
            </a:r>
            <a:endParaRPr lang="ru-RU" sz="2000" dirty="0"/>
          </a:p>
        </p:txBody>
      </p:sp>
      <p:sp>
        <p:nvSpPr>
          <p:cNvPr id="3" name="TextBox 2"/>
          <p:cNvSpPr txBox="1"/>
          <p:nvPr/>
        </p:nvSpPr>
        <p:spPr>
          <a:xfrm>
            <a:off x="5076056" y="6309320"/>
            <a:ext cx="3920560" cy="400110"/>
          </a:xfrm>
          <a:prstGeom prst="rect">
            <a:avLst/>
          </a:prstGeom>
          <a:noFill/>
        </p:spPr>
        <p:txBody>
          <a:bodyPr wrap="none" rtlCol="0">
            <a:spAutoFit/>
          </a:bodyPr>
          <a:lstStyle/>
          <a:p>
            <a:r>
              <a:rPr lang="ru-RU" sz="2000" dirty="0" smtClean="0"/>
              <a:t>Как же можно помочь пожарным?</a:t>
            </a:r>
            <a:endParaRPr lang="ru-RU" sz="2000" dirty="0"/>
          </a:p>
        </p:txBody>
      </p:sp>
      <p:pic>
        <p:nvPicPr>
          <p:cNvPr id="4" name="Рисунок 3" descr="21bef416070fbe26f5453f2b2c734dc9.jpg"/>
          <p:cNvPicPr>
            <a:picLocks noChangeAspect="1"/>
          </p:cNvPicPr>
          <p:nvPr/>
        </p:nvPicPr>
        <p:blipFill>
          <a:blip r:embed="rId2" cstate="print"/>
          <a:stretch>
            <a:fillRect/>
          </a:stretch>
        </p:blipFill>
        <p:spPr>
          <a:xfrm>
            <a:off x="899592" y="1268760"/>
            <a:ext cx="7351030" cy="50716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04448" cy="707886"/>
          </a:xfrm>
          <a:prstGeom prst="rect">
            <a:avLst/>
          </a:prstGeom>
        </p:spPr>
        <p:txBody>
          <a:bodyPr wrap="square">
            <a:spAutoFit/>
          </a:bodyPr>
          <a:lstStyle/>
          <a:p>
            <a:pPr algn="r"/>
            <a:r>
              <a:rPr lang="ru-RU" sz="2000" dirty="0" smtClean="0"/>
              <a:t>Во-первых, соблюдать правила пожарной безопасности. </a:t>
            </a:r>
          </a:p>
          <a:p>
            <a:pPr algn="r"/>
            <a:r>
              <a:rPr lang="ru-RU" sz="2000" dirty="0" smtClean="0"/>
              <a:t>Тогда и пожаров будет меньше</a:t>
            </a:r>
            <a:endParaRPr lang="ru-RU" sz="2000" dirty="0"/>
          </a:p>
        </p:txBody>
      </p:sp>
      <p:pic>
        <p:nvPicPr>
          <p:cNvPr id="3" name="Рисунок 2" descr="image.jpg"/>
          <p:cNvPicPr>
            <a:picLocks noChangeAspect="1"/>
          </p:cNvPicPr>
          <p:nvPr/>
        </p:nvPicPr>
        <p:blipFill>
          <a:blip r:embed="rId2" cstate="print"/>
          <a:srcRect l="2751" t="19927" r="2751" b="2107"/>
          <a:stretch>
            <a:fillRect/>
          </a:stretch>
        </p:blipFill>
        <p:spPr>
          <a:xfrm>
            <a:off x="251520" y="1484784"/>
            <a:ext cx="8640960" cy="50405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188640"/>
            <a:ext cx="3672408" cy="3477875"/>
          </a:xfrm>
          <a:prstGeom prst="rect">
            <a:avLst/>
          </a:prstGeom>
        </p:spPr>
        <p:txBody>
          <a:bodyPr wrap="square">
            <a:spAutoFit/>
          </a:bodyPr>
          <a:lstStyle/>
          <a:p>
            <a:pPr algn="r"/>
            <a:r>
              <a:rPr lang="ru-RU" sz="2000" dirty="0" smtClean="0"/>
              <a:t>Во-вторых держать свободным проезд для пожарных машин. Особенно это важно в сёлах и деревнях, где за час могут сгореть все дома. Те, кто ездил в деревню, видел, что между домами оставляют довольно широкую полосу, через которую, если понадобится, проедет большая пожарная машина. </a:t>
            </a:r>
            <a:endParaRPr lang="ru-RU" sz="2000" dirty="0"/>
          </a:p>
        </p:txBody>
      </p:sp>
      <p:pic>
        <p:nvPicPr>
          <p:cNvPr id="3" name="Рисунок 2" descr="sYpdNC0H-aw.jpg"/>
          <p:cNvPicPr>
            <a:picLocks noChangeAspect="1"/>
          </p:cNvPicPr>
          <p:nvPr/>
        </p:nvPicPr>
        <p:blipFill>
          <a:blip r:embed="rId2" cstate="print"/>
          <a:srcRect l="2685" t="1551" r="2685" b="16547"/>
          <a:stretch>
            <a:fillRect/>
          </a:stretch>
        </p:blipFill>
        <p:spPr>
          <a:xfrm>
            <a:off x="179512" y="260648"/>
            <a:ext cx="5235286" cy="6408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4168" y="188640"/>
            <a:ext cx="2843808" cy="5940088"/>
          </a:xfrm>
          <a:prstGeom prst="rect">
            <a:avLst/>
          </a:prstGeom>
        </p:spPr>
        <p:txBody>
          <a:bodyPr wrap="square">
            <a:spAutoFit/>
          </a:bodyPr>
          <a:lstStyle/>
          <a:p>
            <a:pPr algn="r"/>
            <a:r>
              <a:rPr lang="ru-RU" sz="2000" dirty="0" smtClean="0"/>
              <a:t>В современном городе проблем с тушением пожаров стало больше. Автомобильные пробки не дают пожарным возможности быстро доехать до места возгорания. Не везде есть выделенные полосы, по которым беспрепятственно может проехать специальная машина. Водители других автомобилей должны быстро перестраиваться, уступая дорогу пожарные машины.</a:t>
            </a:r>
            <a:endParaRPr lang="ru-RU" sz="2000" dirty="0"/>
          </a:p>
        </p:txBody>
      </p:sp>
      <p:pic>
        <p:nvPicPr>
          <p:cNvPr id="3" name="Рисунок 2" descr="DC0NlnjUIAII175.jpg"/>
          <p:cNvPicPr>
            <a:picLocks noChangeAspect="1"/>
          </p:cNvPicPr>
          <p:nvPr/>
        </p:nvPicPr>
        <p:blipFill>
          <a:blip r:embed="rId2" cstate="print"/>
          <a:srcRect l="5113" t="17873" r="70475" b="9010"/>
          <a:stretch>
            <a:fillRect/>
          </a:stretch>
        </p:blipFill>
        <p:spPr>
          <a:xfrm rot="5400000">
            <a:off x="1825244" y="2050395"/>
            <a:ext cx="2952328" cy="6285602"/>
          </a:xfrm>
          <a:prstGeom prst="rect">
            <a:avLst/>
          </a:prstGeom>
        </p:spPr>
      </p:pic>
      <p:pic>
        <p:nvPicPr>
          <p:cNvPr id="4" name="Рисунок 3" descr="f115a3c6a242ed55b6ccd6b17f689ae5.jpg"/>
          <p:cNvPicPr>
            <a:picLocks noChangeAspect="1"/>
          </p:cNvPicPr>
          <p:nvPr/>
        </p:nvPicPr>
        <p:blipFill>
          <a:blip r:embed="rId3" cstate="print"/>
          <a:srcRect l="5113" t="11151" r="13776" b="16400"/>
          <a:stretch>
            <a:fillRect/>
          </a:stretch>
        </p:blipFill>
        <p:spPr>
          <a:xfrm>
            <a:off x="179512" y="188640"/>
            <a:ext cx="4622079" cy="3096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24128" y="260648"/>
            <a:ext cx="3203848" cy="4708981"/>
          </a:xfrm>
          <a:prstGeom prst="rect">
            <a:avLst/>
          </a:prstGeom>
        </p:spPr>
        <p:txBody>
          <a:bodyPr wrap="square">
            <a:spAutoFit/>
          </a:bodyPr>
          <a:lstStyle/>
          <a:p>
            <a:pPr algn="r"/>
            <a:r>
              <a:rPr lang="ru-RU" sz="2000" dirty="0" smtClean="0"/>
              <a:t>В-третьих, в каждом здании и доме должен быть оборудован пожарный щит с необходимым инвентарем (ведро топор багор). Такие, казалось бы, простые предметы могут быстро вскрыть дверь, растащить горящие предметы, брёвна, залить начинающееся пламя. А у каждого деревенского дома есть ещё и куча песка. Песком можно быстро забросать огонь. </a:t>
            </a:r>
            <a:endParaRPr lang="ru-RU" sz="2000" dirty="0"/>
          </a:p>
        </p:txBody>
      </p:sp>
      <p:pic>
        <p:nvPicPr>
          <p:cNvPr id="3" name="Рисунок 2" descr="pozharnyy_schit_28_09103320.jpg"/>
          <p:cNvPicPr>
            <a:picLocks noChangeAspect="1"/>
          </p:cNvPicPr>
          <p:nvPr/>
        </p:nvPicPr>
        <p:blipFill>
          <a:blip r:embed="rId2" cstate="print"/>
          <a:srcRect l="4326" t="5113" r="7476" b="2751"/>
          <a:stretch>
            <a:fillRect/>
          </a:stretch>
        </p:blipFill>
        <p:spPr>
          <a:xfrm>
            <a:off x="179512" y="188640"/>
            <a:ext cx="5544616" cy="3861429"/>
          </a:xfrm>
          <a:prstGeom prst="rect">
            <a:avLst/>
          </a:prstGeom>
        </p:spPr>
      </p:pic>
      <p:pic>
        <p:nvPicPr>
          <p:cNvPr id="4" name="Рисунок 3" descr="fasdas_2aaa7.jpg"/>
          <p:cNvPicPr>
            <a:picLocks noChangeAspect="1"/>
          </p:cNvPicPr>
          <p:nvPr/>
        </p:nvPicPr>
        <p:blipFill>
          <a:blip r:embed="rId3" cstate="print"/>
          <a:srcRect l="16520" t="11148" r="14361" b="12767"/>
          <a:stretch>
            <a:fillRect/>
          </a:stretch>
        </p:blipFill>
        <p:spPr>
          <a:xfrm>
            <a:off x="1763688" y="3717032"/>
            <a:ext cx="4020192" cy="29523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144" y="188640"/>
            <a:ext cx="3059832" cy="3477875"/>
          </a:xfrm>
          <a:prstGeom prst="rect">
            <a:avLst/>
          </a:prstGeom>
        </p:spPr>
        <p:txBody>
          <a:bodyPr wrap="square">
            <a:spAutoFit/>
          </a:bodyPr>
          <a:lstStyle/>
          <a:p>
            <a:pPr algn="r"/>
            <a:r>
              <a:rPr lang="ru-RU" sz="2000" dirty="0" smtClean="0"/>
              <a:t>Очень важно иметь под рукой огнетушитель. Он должен быть не только в здании, но и в машине, самолёте, на корабле. Это первое средство тушения пожара. Все должны уметь пользоваться огнетушителем, чтобы применить его в сложной ситуации.</a:t>
            </a:r>
            <a:endParaRPr lang="ru-RU" sz="2000" dirty="0"/>
          </a:p>
        </p:txBody>
      </p:sp>
      <p:pic>
        <p:nvPicPr>
          <p:cNvPr id="3" name="Рисунок 2" descr="1312266.jpg"/>
          <p:cNvPicPr>
            <a:picLocks noChangeAspect="1"/>
          </p:cNvPicPr>
          <p:nvPr/>
        </p:nvPicPr>
        <p:blipFill>
          <a:blip r:embed="rId2" cstate="print"/>
          <a:srcRect l="1433" t="15350" r="4744"/>
          <a:stretch>
            <a:fillRect/>
          </a:stretch>
        </p:blipFill>
        <p:spPr>
          <a:xfrm>
            <a:off x="251520" y="188641"/>
            <a:ext cx="5769950" cy="5472608"/>
          </a:xfrm>
          <a:prstGeom prst="rect">
            <a:avLst/>
          </a:prstGeom>
        </p:spPr>
      </p:pic>
      <p:pic>
        <p:nvPicPr>
          <p:cNvPr id="4" name="Рисунок 3" descr="5c1cc93c25b3b6df35814885b0b094f4--vector-illustrations-ship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084168" y="4653136"/>
            <a:ext cx="1742374" cy="1954979"/>
          </a:xfrm>
          <a:prstGeom prst="rect">
            <a:avLst/>
          </a:prstGeom>
        </p:spPr>
      </p:pic>
      <p:pic>
        <p:nvPicPr>
          <p:cNvPr id="5" name="Рисунок 4" descr="DSC100231863.png"/>
          <p:cNvPicPr>
            <a:picLocks noChangeAspect="1"/>
          </p:cNvPicPr>
          <p:nvPr/>
        </p:nvPicPr>
        <p:blipFill>
          <a:blip r:embed="rId4" cstate="print"/>
          <a:stretch>
            <a:fillRect/>
          </a:stretch>
        </p:blipFill>
        <p:spPr>
          <a:xfrm>
            <a:off x="5847654" y="3573016"/>
            <a:ext cx="2972818" cy="1090427"/>
          </a:xfrm>
          <a:prstGeom prst="rect">
            <a:avLst/>
          </a:prstGeom>
        </p:spPr>
      </p:pic>
      <p:pic>
        <p:nvPicPr>
          <p:cNvPr id="6" name="Рисунок 5" descr="hello_html_m340a6858.png"/>
          <p:cNvPicPr>
            <a:picLocks noChangeAspect="1"/>
          </p:cNvPicPr>
          <p:nvPr/>
        </p:nvPicPr>
        <p:blipFill>
          <a:blip r:embed="rId5" cstate="print"/>
          <a:stretch>
            <a:fillRect/>
          </a:stretch>
        </p:blipFill>
        <p:spPr>
          <a:xfrm flipH="1">
            <a:off x="3203848" y="5157192"/>
            <a:ext cx="2438405" cy="14904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548680"/>
            <a:ext cx="3779912" cy="2246769"/>
          </a:xfrm>
          <a:prstGeom prst="rect">
            <a:avLst/>
          </a:prstGeom>
        </p:spPr>
        <p:txBody>
          <a:bodyPr wrap="square">
            <a:spAutoFit/>
          </a:bodyPr>
          <a:lstStyle/>
          <a:p>
            <a:pPr algn="r"/>
            <a:r>
              <a:rPr lang="ru-RU" sz="2000" dirty="0" smtClean="0"/>
              <a:t> В-четвёртых, поляна надо опахивать противопожарной полосой, это делают и у края леса с помощью тракторов. Пожарная полоса не позволяет огню по низу перебраться в другое место.</a:t>
            </a:r>
            <a:endParaRPr lang="ru-RU" sz="2000" dirty="0"/>
          </a:p>
        </p:txBody>
      </p:sp>
      <p:pic>
        <p:nvPicPr>
          <p:cNvPr id="3" name="Рисунок 2" descr="0.jpg"/>
          <p:cNvPicPr>
            <a:picLocks noChangeAspect="1"/>
          </p:cNvPicPr>
          <p:nvPr/>
        </p:nvPicPr>
        <p:blipFill>
          <a:blip r:embed="rId2" cstate="print"/>
          <a:srcRect l="11498" t="21920" r="8016" b="18681"/>
          <a:stretch>
            <a:fillRect/>
          </a:stretch>
        </p:blipFill>
        <p:spPr>
          <a:xfrm>
            <a:off x="179512" y="188640"/>
            <a:ext cx="4032448" cy="3960440"/>
          </a:xfrm>
          <a:prstGeom prst="rect">
            <a:avLst/>
          </a:prstGeom>
        </p:spPr>
      </p:pic>
      <p:pic>
        <p:nvPicPr>
          <p:cNvPr id="4" name="Рисунок 3" descr="0538627f14dcdac550a721f72e685e66.jpg"/>
          <p:cNvPicPr>
            <a:picLocks noChangeAspect="1"/>
          </p:cNvPicPr>
          <p:nvPr/>
        </p:nvPicPr>
        <p:blipFill>
          <a:blip r:embed="rId3" cstate="print"/>
          <a:srcRect l="5586" t="12201" r="11255" b="23540"/>
          <a:stretch>
            <a:fillRect/>
          </a:stretch>
        </p:blipFill>
        <p:spPr>
          <a:xfrm>
            <a:off x="3131840" y="3330806"/>
            <a:ext cx="5760640" cy="333855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322</TotalTime>
  <Words>447</Words>
  <Application>Microsoft Office PowerPoint</Application>
  <PresentationFormat>Экран (4:3)</PresentationFormat>
  <Paragraphs>24</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Book Antiqua</vt:lpstr>
      <vt:lpstr>Lucida Sans</vt:lpstr>
      <vt:lpstr>Times New Roman</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гр 8 АОВ</cp:lastModifiedBy>
  <cp:revision>13</cp:revision>
  <dcterms:created xsi:type="dcterms:W3CDTF">2019-04-06T18:38:38Z</dcterms:created>
  <dcterms:modified xsi:type="dcterms:W3CDTF">2023-02-01T15:43:22Z</dcterms:modified>
</cp:coreProperties>
</file>