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52" r:id="rId1"/>
  </p:sldMasterIdLst>
  <p:notesMasterIdLst>
    <p:notesMasterId r:id="rId22"/>
  </p:notesMasterIdLst>
  <p:sldIdLst>
    <p:sldId id="314" r:id="rId2"/>
    <p:sldId id="299" r:id="rId3"/>
    <p:sldId id="349" r:id="rId4"/>
    <p:sldId id="350" r:id="rId5"/>
    <p:sldId id="339" r:id="rId6"/>
    <p:sldId id="341" r:id="rId7"/>
    <p:sldId id="342" r:id="rId8"/>
    <p:sldId id="298" r:id="rId9"/>
    <p:sldId id="334" r:id="rId10"/>
    <p:sldId id="335" r:id="rId11"/>
    <p:sldId id="302" r:id="rId12"/>
    <p:sldId id="344" r:id="rId13"/>
    <p:sldId id="345" r:id="rId14"/>
    <p:sldId id="351" r:id="rId15"/>
    <p:sldId id="353" r:id="rId16"/>
    <p:sldId id="352" r:id="rId17"/>
    <p:sldId id="346" r:id="rId18"/>
    <p:sldId id="347" r:id="rId19"/>
    <p:sldId id="328" r:id="rId20"/>
    <p:sldId id="312" r:id="rId21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CC0066"/>
    <a:srgbClr val="660033"/>
    <a:srgbClr val="DE0000"/>
    <a:srgbClr val="FF5353"/>
    <a:srgbClr val="CC3399"/>
    <a:srgbClr val="892EA2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8" autoAdjust="0"/>
    <p:restoredTop sz="94466" autoAdjust="0"/>
  </p:normalViewPr>
  <p:slideViewPr>
    <p:cSldViewPr>
      <p:cViewPr varScale="1">
        <p:scale>
          <a:sx n="122" d="100"/>
          <a:sy n="122" d="100"/>
        </p:scale>
        <p:origin x="118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6765C31-02B5-4802-A8F5-60448DDA3F97}" type="datetimeFigureOut">
              <a:rPr lang="ru-RU"/>
              <a:pPr>
                <a:defRPr/>
              </a:pPr>
              <a:t>12.12.2021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6A3DD76-6FBC-45AB-A16D-2C5D770E2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220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084555-0684-49FA-AC79-FCD58A95CCB1}" type="slidenum">
              <a:rPr lang="ru-RU" smtClean="0"/>
              <a:pPr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14652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21D45-D72D-4D45-BA87-8FFCAA19C0C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70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49F10-8BAE-4EB9-9D57-0BAD231920EA}" type="datetime1">
              <a:rPr lang="ru-RU"/>
              <a:pPr>
                <a:defRPr/>
              </a:pPr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9E2DE-31FD-416E-B6F4-29472CBE4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8A386-2C84-4350-9CB3-5BFF6366A8F9}" type="datetime1">
              <a:rPr lang="ru-RU"/>
              <a:pPr>
                <a:defRPr/>
              </a:pPr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D0A19-A18A-4E66-932E-4EC6DB98B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FABB2-08ED-4BCC-B493-AE68684F51B9}" type="datetime1">
              <a:rPr lang="ru-RU"/>
              <a:pPr>
                <a:defRPr/>
              </a:pPr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43AC3-91BC-47A4-BB88-53C654FC1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B203E-1089-48E0-AF2A-3386C87047E1}" type="datetime1">
              <a:rPr lang="ru-RU"/>
              <a:pPr>
                <a:defRPr/>
              </a:pPr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0EB97-EC45-477B-9BD2-F1915E309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695C0-0FC9-4901-AE7E-482953F02E3C}" type="datetime1">
              <a:rPr lang="ru-RU"/>
              <a:pPr>
                <a:defRPr/>
              </a:pPr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1A731-1819-42AD-838F-A381A236D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EC39D-0637-402F-9F81-C6046EF7A980}" type="datetime1">
              <a:rPr lang="ru-RU"/>
              <a:pPr>
                <a:defRPr/>
              </a:pPr>
              <a:t>12.12.2021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08053-D46D-431A-AE67-6B41638C5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F274-1F77-4A82-9888-AC891134FE9A}" type="datetime1">
              <a:rPr lang="ru-RU"/>
              <a:pPr>
                <a:defRPr/>
              </a:pPr>
              <a:t>12.12.2021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5A227-EC33-4BDC-8348-F359CBE08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8307B-2D62-4645-ACC0-AE3EEFCAF97B}" type="datetime1">
              <a:rPr lang="ru-RU"/>
              <a:pPr>
                <a:defRPr/>
              </a:pPr>
              <a:t>12.12.2021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B7DBF-2EFD-4700-B07F-B28AB515A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960B8-289F-46ED-AA82-2637CD767322}" type="datetime1">
              <a:rPr lang="ru-RU"/>
              <a:pPr>
                <a:defRPr/>
              </a:pPr>
              <a:t>12.12.2021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DB89E-D881-449D-98B3-36C26E8F2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86038-FF71-4B4A-814E-30CB85C987C8}" type="datetime1">
              <a:rPr lang="ru-RU"/>
              <a:pPr>
                <a:defRPr/>
              </a:pPr>
              <a:t>12.12.2021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1BC28-25B8-449C-B0E8-36443C8DE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3C8EE-82F1-4107-B856-E4138F5A3928}" type="datetime1">
              <a:rPr lang="ru-RU"/>
              <a:pPr>
                <a:defRPr/>
              </a:pPr>
              <a:t>12.12.2021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70928-1C47-4D28-9742-52BD13D84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EC99CB-0FE7-40BF-A958-7F885D9A606F}" type="datetime1">
              <a:rPr lang="ru-RU"/>
              <a:pPr>
                <a:defRPr/>
              </a:pPr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1F61AC-EED5-4946-8FB8-F6CD4F6DA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3" r:id="rId1"/>
    <p:sldLayoutId id="2147484654" r:id="rId2"/>
    <p:sldLayoutId id="2147484655" r:id="rId3"/>
    <p:sldLayoutId id="2147484656" r:id="rId4"/>
    <p:sldLayoutId id="2147484657" r:id="rId5"/>
    <p:sldLayoutId id="2147484658" r:id="rId6"/>
    <p:sldLayoutId id="2147484659" r:id="rId7"/>
    <p:sldLayoutId id="2147484660" r:id="rId8"/>
    <p:sldLayoutId id="2147484661" r:id="rId9"/>
    <p:sldLayoutId id="2147484662" r:id="rId10"/>
    <p:sldLayoutId id="214748466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775" y="0"/>
            <a:ext cx="9144000" cy="695900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89841-716D-4C97-A092-27A1262916CB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388" y="188913"/>
            <a:ext cx="6048375" cy="52014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КРАТКАЯ ПРЕЗЕНТАЦИЯ </a:t>
            </a:r>
          </a:p>
          <a:p>
            <a:pPr algn="ctr">
              <a:defRPr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ОСНОВНОЙ  ОБРАЗОВАТЕЛЬНОЙ ПРОГРАММЫ  ДОШКОЛЬНОГО ОБРАЗОВАНИЯ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МДОУ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САД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№191»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РАЗРАБОТАНА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СООТВЕТСТВИИ 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ФГОС ДО 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ИННОВАЦИОННОЙ ПРОГРАММЫ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ДОШКОЛЬНОГО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РОЖДЕНИЯ ДО ШКОЛЫ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Н.Е. Веракса, Т.С. Комаровой,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Э. М. Дорофеевой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3" y="2124963"/>
            <a:ext cx="3203848" cy="4707032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DB89E-D881-449D-98B3-36C26E8F286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026" name="Picture 2" descr="http://www.dou90.ru/_si/0/591860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r="33463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258888" y="115888"/>
            <a:ext cx="7046912" cy="5762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ОБРАЗОВАТЕЛЬНЫЕ ОБЛАСТИ: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Объект 2"/>
          <p:cNvSpPr>
            <a:spLocks noGrp="1"/>
          </p:cNvSpPr>
          <p:nvPr>
            <p:ph sz="half" idx="1"/>
          </p:nvPr>
        </p:nvSpPr>
        <p:spPr>
          <a:xfrm>
            <a:off x="250825" y="765175"/>
            <a:ext cx="4249738" cy="5962650"/>
          </a:xfrm>
        </p:spPr>
        <p:txBody>
          <a:bodyPr/>
          <a:lstStyle/>
          <a:p>
            <a:pPr marL="44450" indent="0" algn="just">
              <a:buFont typeface="Georgia" pitchFamily="18" charset="0"/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 </a:t>
            </a:r>
          </a:p>
          <a:p>
            <a:pPr marL="44450" indent="0" algn="just">
              <a:buFont typeface="Georgia" pitchFamily="18" charset="0"/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развитие </a:t>
            </a:r>
          </a:p>
          <a:p>
            <a:pPr marL="44450" indent="0" algn="just">
              <a:buFont typeface="Georgia" pitchFamily="18" charset="0"/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направлено на усвоение норм и ценностей, принятых в обществе, включая моральные и нравственные ценности; развитие общения и взаимодействия ребенка со взрослыми и сверстниками; становление самостоятельности, целенаправленности 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собственных действий; 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Организации; формирование позитивных установок к различным видам труда и творчества; формирование основ безопасного поведения в быту, социуме, природе.</a:t>
            </a:r>
          </a:p>
        </p:txBody>
      </p:sp>
      <p:sp>
        <p:nvSpPr>
          <p:cNvPr id="11268" name="Объект 3"/>
          <p:cNvSpPr>
            <a:spLocks noGrp="1"/>
          </p:cNvSpPr>
          <p:nvPr>
            <p:ph sz="half" idx="2"/>
          </p:nvPr>
        </p:nvSpPr>
        <p:spPr>
          <a:xfrm>
            <a:off x="4643438" y="765175"/>
            <a:ext cx="4316412" cy="5962650"/>
          </a:xfrm>
        </p:spPr>
        <p:txBody>
          <a:bodyPr/>
          <a:lstStyle/>
          <a:p>
            <a:pPr marL="44450" indent="0" algn="just">
              <a:buFont typeface="Georgia" pitchFamily="18" charset="0"/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Познавательное развитие </a:t>
            </a:r>
          </a:p>
          <a:p>
            <a:pPr marL="44450" indent="0" algn="just">
              <a:buFont typeface="Georgia" pitchFamily="18" charset="0"/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предполагает развитие интересов детей, любознательности и познавательной мотивации; формирование познавательных действий, становление сознания; развитие воображения и творческой активности; 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мира.</a:t>
            </a:r>
          </a:p>
        </p:txBody>
      </p:sp>
      <p:pic>
        <p:nvPicPr>
          <p:cNvPr id="11269" name="Рисунок 6" descr="C:\Documents and Settings\user\Рабочий стол\Фото\прически\penci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5888"/>
            <a:ext cx="7207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6" descr="C:\Documents and Settings\user\Рабочий стол\Фото\прически\penci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4463" y="5557838"/>
            <a:ext cx="763587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33463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288" y="188913"/>
            <a:ext cx="8353425" cy="6553200"/>
          </a:xfrm>
        </p:spPr>
        <p:txBody>
          <a:bodyPr rtlCol="0">
            <a:noAutofit/>
          </a:bodyPr>
          <a:lstStyle/>
          <a:p>
            <a:pPr marL="0" indent="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Речевое развитие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включает владение речью как средством общения и культуры; обогащение активного словаря; развитие связной, грамматически правильной диалогической и монологической речи; развитие речевого творчества; развитие звуковой и интонационной культуры речи, фонематического слуха; знакомство с книжной культурой, детской литературой, понимание на слух текстов различных жанров детской литературы; формирование звуковой аналитико-синтетической активности как предпосылки обучения грамоте.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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предполагает развитие предпосылок ценностно- смыслового восприятия и понимания произведений искусства (словесного, музыкального, изобразительного), мира природы; становление эстетического отношения к окружающему миру; формирование элементарных представлений о видах искусства; восприятие музыки, художественной литературы, фольклора; стимулирование сопереживания персонажам художественных произведений; реализацию самостоятельной творческой деятельности детей (изобразительной, конструктивно- модельной, музыкальной и др.).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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Физическое развитие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включает приобретение опыта в следующих видах деятельности детей: двигательной, в том числе связанной с выполнением упражнений, направленных на развитие таких физических качеств, как координация и гибкость; 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рук, а также с правильным, не наносящем ущерба организму, выполнением основных движений (ходьба, бег, мягкие прыжки, повороты в обе стороны), формирование начальных представлений о некоторых видах спорта, овладение подвижными играми с правилами; становление целенаправленности и саморегуляции в двигательной сфере; 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53634-1929-41F8-B127-27E455CBD0AC}" type="slidenum">
              <a:rPr lang="ru-RU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33463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53634-1929-41F8-B127-27E455CBD0AC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420888"/>
            <a:ext cx="7056784" cy="2371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8923" lvl="0" indent="-528923" defTabSz="100666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96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коррекционной работы и инклюзивного образования.</a:t>
            </a:r>
          </a:p>
          <a:p>
            <a:pPr marL="528923" lvl="0" indent="-528923" defTabSz="100666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96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образовательные условия коррекционной работы и инклюзивного образования</a:t>
            </a:r>
            <a:endParaRPr lang="ru-RU" sz="2962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sz="half" idx="1"/>
          </p:nvPr>
        </p:nvSpPr>
        <p:spPr>
          <a:xfrm>
            <a:off x="333375" y="-14288"/>
            <a:ext cx="8353425" cy="2435176"/>
          </a:xfrm>
        </p:spPr>
        <p:txBody>
          <a:bodyPr>
            <a:normAutofit fontScale="97500" lnSpcReduction="10000"/>
          </a:bodyPr>
          <a:lstStyle/>
          <a:p>
            <a:pPr marL="0" indent="0" algn="ctr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sz="286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 </a:t>
            </a:r>
            <a:br>
              <a:rPr lang="ru-RU" sz="286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6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профессиональной коррекции нарушений развития детей и инклюзивного образования </a:t>
            </a:r>
            <a:r>
              <a:rPr lang="ru-RU" sz="2869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sz="2869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ru-RU" sz="4535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33463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288" y="188913"/>
            <a:ext cx="8353425" cy="6553200"/>
          </a:xfrm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 и задачи коррекционной работы и инклюзивного образования: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53634-1929-41F8-B127-27E455CBD0AC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5288" y="1524258"/>
            <a:ext cx="8569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354" indent="-317354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коррекции нарушений развития различных категорий детей с ограниченными возможностями здоровья, оказание им квалифицированной помощи в освоении Программы;</a:t>
            </a:r>
          </a:p>
          <a:p>
            <a:pPr marL="317354" indent="-317354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детьми с ограниченными возможностями здоровья Программы;</a:t>
            </a:r>
          </a:p>
          <a:p>
            <a:pPr marL="317354" indent="-317354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разностороннее развитие с учетом возрастных и индивидуальных особенностей и особых образовательных потребностей, социальной адаптации.</a:t>
            </a:r>
          </a:p>
        </p:txBody>
      </p:sp>
    </p:spTree>
    <p:extLst>
      <p:ext uri="{BB962C8B-B14F-4D97-AF65-F5344CB8AC3E}">
        <p14:creationId xmlns:p14="http://schemas.microsoft.com/office/powerpoint/2010/main" val="2462773098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33463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288" y="188913"/>
            <a:ext cx="8353425" cy="6553200"/>
          </a:xfrm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Специальные образовательные условия коррекционной работы и инклюзивного образования.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53634-1929-41F8-B127-27E455CBD0AC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5288" y="1524258"/>
            <a:ext cx="8569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354" indent="-317354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адаптации Программы для указанных детей;</a:t>
            </a:r>
          </a:p>
          <a:p>
            <a:pPr marL="317354" indent="-317354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использование специальных образовательных программ и методов, специальных методических пособий и дидактических материалов;</a:t>
            </a:r>
          </a:p>
          <a:p>
            <a:pPr marL="317354" indent="-317354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групповых и индивидуальных коррекционных занятий и осуществления квалифицированной коррекции нарушений их развития;</a:t>
            </a:r>
          </a:p>
          <a:p>
            <a:pPr marL="317354" indent="-317354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специальные условия для получения образования детьми с ограниченными возможностями здоровья.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844700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33463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288" y="188913"/>
            <a:ext cx="8353425" cy="6553200"/>
          </a:xfrm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Организационный раздел ООП ДОУ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53634-1929-41F8-B127-27E455CBD0AC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13440" y="1631670"/>
            <a:ext cx="7317120" cy="3281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59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обеспечение Программы:</a:t>
            </a:r>
          </a:p>
          <a:p>
            <a:pPr marL="423139" indent="-423139">
              <a:buFont typeface="Wingdings" panose="05000000000000000000" pitchFamily="2" charset="2"/>
              <a:buChar char="q"/>
            </a:pPr>
            <a:r>
              <a:rPr lang="ru-RU" sz="259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Обеспеченность методическими материалами и средствами обучения и воспитания.</a:t>
            </a:r>
          </a:p>
          <a:p>
            <a:pPr marL="423139" indent="-423139">
              <a:buFont typeface="Wingdings" panose="05000000000000000000" pitchFamily="2" charset="2"/>
              <a:buChar char="q"/>
            </a:pPr>
            <a:r>
              <a:rPr lang="ru-RU" sz="259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Распорядок и режим дня.</a:t>
            </a:r>
          </a:p>
          <a:p>
            <a:pPr marL="423139" indent="-423139">
              <a:buFont typeface="Wingdings" panose="05000000000000000000" pitchFamily="2" charset="2"/>
              <a:buChar char="q"/>
            </a:pPr>
            <a:r>
              <a:rPr lang="ru-RU" sz="259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проведения праздников, мероприятий.</a:t>
            </a:r>
          </a:p>
          <a:p>
            <a:pPr marL="423139" indent="-423139">
              <a:buFont typeface="Wingdings" panose="05000000000000000000" pitchFamily="2" charset="2"/>
              <a:buChar char="q"/>
            </a:pPr>
            <a:r>
              <a:rPr lang="ru-RU" sz="259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развивающей предметно-пространственной среды.</a:t>
            </a:r>
          </a:p>
        </p:txBody>
      </p:sp>
    </p:spTree>
    <p:extLst>
      <p:ext uri="{BB962C8B-B14F-4D97-AF65-F5344CB8AC3E}">
        <p14:creationId xmlns:p14="http://schemas.microsoft.com/office/powerpoint/2010/main" val="1848556676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33463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53634-1929-41F8-B127-27E455CBD0AC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0810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освоения</a:t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Программы: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1714488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Результатами освоения программы являются целевые ориентиры дошкольного образования, которые представляют собой социально-нормативные возрастные характеристики возможных достижений ребенка.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488944"/>
            <a:ext cx="6966852" cy="311766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33463"/>
          <a:stretch>
            <a:fillRect/>
          </a:stretch>
        </p:blipFill>
        <p:spPr bwMode="auto">
          <a:xfrm>
            <a:off x="-914369" y="0"/>
            <a:ext cx="10058369" cy="707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53634-1929-41F8-B127-27E455CBD0AC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0810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Взаимодействие педагогического 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коллектива с  семьями дошкольников: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1714488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46037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взаимопознание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взаимодействие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(беседы, собрания, посещения  детей на дому, «Дни открытых дверей», анкетирование и т.д.);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взаимоинформирование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(стенды для родителей, буклеты, памятки, выставки детских работ, сообщения родителей о возможных достижениях и неудачах, о поведении детей в семье, их участии в жизни семьи и т.д.);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педагогическое образование родителей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(педагогическое просвещение, участие в обсуждении проблем воспитания конкретного ребенка, изучение педагогической литературы, тренинги, мастер-классы, использование пособий для домашней работы с детьми, домашние задания родителям и детям).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7915" y="260648"/>
            <a:ext cx="2249839" cy="206312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 cstate="print"/>
          <a:srcRect r="33463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263525" y="228600"/>
            <a:ext cx="8629650" cy="651351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Модель  системы дошкольного </a:t>
            </a:r>
          </a:p>
          <a:p>
            <a:pPr algn="ctr"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образования в ДОУ:</a:t>
            </a:r>
          </a:p>
          <a:p>
            <a:pPr algn="ctr">
              <a:buFontTx/>
              <a:buNone/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2933700" y="2768600"/>
            <a:ext cx="2019300" cy="1095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ребенок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838200" y="1295400"/>
            <a:ext cx="1447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семья</a:t>
            </a: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3352800" y="1295400"/>
            <a:ext cx="1600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педагоги</a:t>
            </a: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838200" y="3048000"/>
            <a:ext cx="1447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условия</a:t>
            </a:r>
          </a:p>
        </p:txBody>
      </p:sp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5600700" y="3005138"/>
            <a:ext cx="19050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Взаимодействие</a:t>
            </a:r>
          </a:p>
          <a:p>
            <a:pPr algn="ctr"/>
            <a:r>
              <a:rPr lang="ru-RU" dirty="0">
                <a:solidFill>
                  <a:schemeClr val="bg2"/>
                </a:solidFill>
              </a:rPr>
              <a:t>с другими </a:t>
            </a:r>
          </a:p>
          <a:p>
            <a:pPr algn="ctr"/>
            <a:r>
              <a:rPr lang="ru-RU" dirty="0">
                <a:solidFill>
                  <a:schemeClr val="bg2"/>
                </a:solidFill>
              </a:rPr>
              <a:t>социумами</a:t>
            </a:r>
          </a:p>
        </p:txBody>
      </p:sp>
      <p:sp>
        <p:nvSpPr>
          <p:cNvPr id="18440" name="Rectangle 9"/>
          <p:cNvSpPr>
            <a:spLocks noChangeArrowheads="1"/>
          </p:cNvSpPr>
          <p:nvPr/>
        </p:nvSpPr>
        <p:spPr bwMode="auto">
          <a:xfrm>
            <a:off x="1066800" y="4481513"/>
            <a:ext cx="1828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Детский </a:t>
            </a:r>
          </a:p>
          <a:p>
            <a:pPr algn="ctr"/>
            <a:r>
              <a:rPr lang="ru-RU" dirty="0">
                <a:solidFill>
                  <a:schemeClr val="bg2"/>
                </a:solidFill>
              </a:rPr>
              <a:t>коллектив</a:t>
            </a:r>
          </a:p>
        </p:txBody>
      </p:sp>
      <p:sp>
        <p:nvSpPr>
          <p:cNvPr id="18441" name="Rectangle 10"/>
          <p:cNvSpPr>
            <a:spLocks noChangeArrowheads="1"/>
          </p:cNvSpPr>
          <p:nvPr/>
        </p:nvSpPr>
        <p:spPr bwMode="auto">
          <a:xfrm>
            <a:off x="4814888" y="4710113"/>
            <a:ext cx="1600200" cy="58102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Новые </a:t>
            </a:r>
          </a:p>
          <a:p>
            <a:pPr algn="ctr"/>
            <a:r>
              <a:rPr lang="ru-RU" dirty="0">
                <a:solidFill>
                  <a:schemeClr val="bg2"/>
                </a:solidFill>
              </a:rPr>
              <a:t>технологии</a:t>
            </a:r>
          </a:p>
        </p:txBody>
      </p:sp>
      <p:sp>
        <p:nvSpPr>
          <p:cNvPr id="18442" name="Rectangle 11"/>
          <p:cNvSpPr>
            <a:spLocks noChangeArrowheads="1"/>
          </p:cNvSpPr>
          <p:nvPr/>
        </p:nvSpPr>
        <p:spPr bwMode="auto">
          <a:xfrm>
            <a:off x="5638800" y="1371600"/>
            <a:ext cx="1676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Сотрудники </a:t>
            </a:r>
          </a:p>
          <a:p>
            <a:pPr algn="ctr"/>
            <a:r>
              <a:rPr lang="ru-RU" dirty="0">
                <a:solidFill>
                  <a:schemeClr val="bg2"/>
                </a:solidFill>
              </a:rPr>
              <a:t>детского сада</a:t>
            </a:r>
          </a:p>
        </p:txBody>
      </p:sp>
      <p:sp>
        <p:nvSpPr>
          <p:cNvPr id="18443" name="Line 12"/>
          <p:cNvSpPr>
            <a:spLocks noChangeShapeType="1"/>
          </p:cNvSpPr>
          <p:nvPr/>
        </p:nvSpPr>
        <p:spPr bwMode="auto">
          <a:xfrm>
            <a:off x="1828800" y="1905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>
            <a:off x="2005013" y="3567113"/>
            <a:ext cx="304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5" name="Line 14"/>
          <p:cNvSpPr>
            <a:spLocks noChangeShapeType="1"/>
          </p:cNvSpPr>
          <p:nvPr/>
        </p:nvSpPr>
        <p:spPr bwMode="auto">
          <a:xfrm>
            <a:off x="2895600" y="48768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6" name="Line 15"/>
          <p:cNvSpPr>
            <a:spLocks noChangeShapeType="1"/>
          </p:cNvSpPr>
          <p:nvPr/>
        </p:nvSpPr>
        <p:spPr bwMode="auto">
          <a:xfrm flipV="1">
            <a:off x="6172200" y="4038600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7" name="Line 16"/>
          <p:cNvSpPr>
            <a:spLocks noChangeShapeType="1"/>
          </p:cNvSpPr>
          <p:nvPr/>
        </p:nvSpPr>
        <p:spPr bwMode="auto">
          <a:xfrm flipV="1">
            <a:off x="6477000" y="2133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8" name="Line 17"/>
          <p:cNvSpPr>
            <a:spLocks noChangeShapeType="1"/>
          </p:cNvSpPr>
          <p:nvPr/>
        </p:nvSpPr>
        <p:spPr bwMode="auto">
          <a:xfrm flipH="1" flipV="1">
            <a:off x="4953000" y="1828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9" name="Line 18"/>
          <p:cNvSpPr>
            <a:spLocks noChangeShapeType="1"/>
          </p:cNvSpPr>
          <p:nvPr/>
        </p:nvSpPr>
        <p:spPr bwMode="auto">
          <a:xfrm flipH="1" flipV="1">
            <a:off x="2286000" y="1752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50" name="Line 19"/>
          <p:cNvSpPr>
            <a:spLocks noChangeShapeType="1"/>
          </p:cNvSpPr>
          <p:nvPr/>
        </p:nvSpPr>
        <p:spPr bwMode="auto">
          <a:xfrm flipH="1" flipV="1">
            <a:off x="1371600" y="1905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51" name="Line 20"/>
          <p:cNvSpPr>
            <a:spLocks noChangeShapeType="1"/>
          </p:cNvSpPr>
          <p:nvPr/>
        </p:nvSpPr>
        <p:spPr bwMode="auto">
          <a:xfrm flipH="1" flipV="1">
            <a:off x="1676400" y="3657600"/>
            <a:ext cx="304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52" name="Line 21"/>
          <p:cNvSpPr>
            <a:spLocks noChangeShapeType="1"/>
          </p:cNvSpPr>
          <p:nvPr/>
        </p:nvSpPr>
        <p:spPr bwMode="auto">
          <a:xfrm flipH="1" flipV="1">
            <a:off x="2895600" y="51816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53" name="Line 22"/>
          <p:cNvSpPr>
            <a:spLocks noChangeShapeType="1"/>
          </p:cNvSpPr>
          <p:nvPr/>
        </p:nvSpPr>
        <p:spPr bwMode="auto">
          <a:xfrm flipH="1">
            <a:off x="6415088" y="3914775"/>
            <a:ext cx="685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54" name="Line 23"/>
          <p:cNvSpPr>
            <a:spLocks noChangeShapeType="1"/>
          </p:cNvSpPr>
          <p:nvPr/>
        </p:nvSpPr>
        <p:spPr bwMode="auto">
          <a:xfrm>
            <a:off x="6858000" y="2133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55" name="Line 24"/>
          <p:cNvSpPr>
            <a:spLocks noChangeShapeType="1"/>
          </p:cNvSpPr>
          <p:nvPr/>
        </p:nvSpPr>
        <p:spPr bwMode="auto">
          <a:xfrm flipH="1" flipV="1">
            <a:off x="5562600" y="1676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56" name="Line 25"/>
          <p:cNvSpPr>
            <a:spLocks noChangeShapeType="1"/>
          </p:cNvSpPr>
          <p:nvPr/>
        </p:nvSpPr>
        <p:spPr bwMode="auto">
          <a:xfrm>
            <a:off x="4876800" y="1600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57" name="Line 26"/>
          <p:cNvSpPr>
            <a:spLocks noChangeShapeType="1"/>
          </p:cNvSpPr>
          <p:nvPr/>
        </p:nvSpPr>
        <p:spPr bwMode="auto">
          <a:xfrm>
            <a:off x="2286000" y="1524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58" name="Line 27"/>
          <p:cNvSpPr>
            <a:spLocks noChangeShapeType="1"/>
          </p:cNvSpPr>
          <p:nvPr/>
        </p:nvSpPr>
        <p:spPr bwMode="auto">
          <a:xfrm>
            <a:off x="4191000" y="3581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59" name="Line 28"/>
          <p:cNvSpPr>
            <a:spLocks noChangeShapeType="1"/>
          </p:cNvSpPr>
          <p:nvPr/>
        </p:nvSpPr>
        <p:spPr bwMode="auto">
          <a:xfrm flipH="1" flipV="1">
            <a:off x="4572000" y="3833813"/>
            <a:ext cx="990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60" name="Line 29"/>
          <p:cNvSpPr>
            <a:spLocks noChangeShapeType="1"/>
          </p:cNvSpPr>
          <p:nvPr/>
        </p:nvSpPr>
        <p:spPr bwMode="auto">
          <a:xfrm flipV="1">
            <a:off x="2743200" y="3581400"/>
            <a:ext cx="990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61" name="Line 30"/>
          <p:cNvSpPr>
            <a:spLocks noChangeShapeType="1"/>
          </p:cNvSpPr>
          <p:nvPr/>
        </p:nvSpPr>
        <p:spPr bwMode="auto">
          <a:xfrm flipV="1">
            <a:off x="2057400" y="333375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62" name="Line 31"/>
          <p:cNvSpPr>
            <a:spLocks noChangeShapeType="1"/>
          </p:cNvSpPr>
          <p:nvPr/>
        </p:nvSpPr>
        <p:spPr bwMode="auto">
          <a:xfrm>
            <a:off x="2057400" y="1905000"/>
            <a:ext cx="1600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63" name="Line 32"/>
          <p:cNvSpPr>
            <a:spLocks noChangeShapeType="1"/>
          </p:cNvSpPr>
          <p:nvPr/>
        </p:nvSpPr>
        <p:spPr bwMode="auto">
          <a:xfrm>
            <a:off x="4038600" y="1905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64" name="Line 33"/>
          <p:cNvSpPr>
            <a:spLocks noChangeShapeType="1"/>
          </p:cNvSpPr>
          <p:nvPr/>
        </p:nvSpPr>
        <p:spPr bwMode="auto">
          <a:xfrm flipH="1">
            <a:off x="4953000" y="2133600"/>
            <a:ext cx="1066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65" name="Line 34"/>
          <p:cNvSpPr>
            <a:spLocks noChangeShapeType="1"/>
          </p:cNvSpPr>
          <p:nvPr/>
        </p:nvSpPr>
        <p:spPr bwMode="auto">
          <a:xfrm flipH="1" flipV="1">
            <a:off x="4953000" y="3500438"/>
            <a:ext cx="609600" cy="80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66" name="Line 35"/>
          <p:cNvSpPr>
            <a:spLocks noChangeShapeType="1"/>
          </p:cNvSpPr>
          <p:nvPr/>
        </p:nvSpPr>
        <p:spPr bwMode="auto">
          <a:xfrm flipH="1" flipV="1">
            <a:off x="1828800" y="1905000"/>
            <a:ext cx="1447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67" name="Line 36"/>
          <p:cNvSpPr>
            <a:spLocks noChangeShapeType="1"/>
          </p:cNvSpPr>
          <p:nvPr/>
        </p:nvSpPr>
        <p:spPr bwMode="auto">
          <a:xfrm flipH="1">
            <a:off x="2286000" y="3124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68" name="Line 37"/>
          <p:cNvSpPr>
            <a:spLocks noChangeShapeType="1"/>
          </p:cNvSpPr>
          <p:nvPr/>
        </p:nvSpPr>
        <p:spPr bwMode="auto">
          <a:xfrm flipH="1">
            <a:off x="2438400" y="3581400"/>
            <a:ext cx="990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69" name="Line 38"/>
          <p:cNvSpPr>
            <a:spLocks noChangeShapeType="1"/>
          </p:cNvSpPr>
          <p:nvPr/>
        </p:nvSpPr>
        <p:spPr bwMode="auto">
          <a:xfrm>
            <a:off x="4343400" y="3914775"/>
            <a:ext cx="838200" cy="885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70" name="Line 39"/>
          <p:cNvSpPr>
            <a:spLocks noChangeShapeType="1"/>
          </p:cNvSpPr>
          <p:nvPr/>
        </p:nvSpPr>
        <p:spPr bwMode="auto">
          <a:xfrm>
            <a:off x="4953000" y="318135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71" name="Line 40"/>
          <p:cNvSpPr>
            <a:spLocks noChangeShapeType="1"/>
          </p:cNvSpPr>
          <p:nvPr/>
        </p:nvSpPr>
        <p:spPr bwMode="auto">
          <a:xfrm flipV="1">
            <a:off x="4495800" y="2133600"/>
            <a:ext cx="1219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72" name="Line 41"/>
          <p:cNvSpPr>
            <a:spLocks noChangeShapeType="1"/>
          </p:cNvSpPr>
          <p:nvPr/>
        </p:nvSpPr>
        <p:spPr bwMode="auto">
          <a:xfrm flipV="1">
            <a:off x="4267200" y="1905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r="33463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475" y="333375"/>
            <a:ext cx="8442325" cy="1800225"/>
          </a:xfrm>
        </p:spPr>
        <p:txBody>
          <a:bodyPr rtlCol="0">
            <a:normAutofit fontScale="90000"/>
          </a:bodyPr>
          <a:lstStyle/>
          <a:p>
            <a:pPr marL="320040" indent="-320040"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>  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  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244475" y="115888"/>
            <a:ext cx="8575675" cy="6646862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2400" dirty="0" smtClean="0"/>
          </a:p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Ведущие цели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3139" lvl="0" indent="-423139" defTabSz="100666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условий для полноценного проживания ребёнком дошкольного детства;</a:t>
            </a:r>
          </a:p>
          <a:p>
            <a:pPr marL="423139" lvl="0" indent="-423139" defTabSz="100666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базовой культуры личности;</a:t>
            </a:r>
          </a:p>
          <a:p>
            <a:pPr marL="423139" lvl="0" indent="-423139" defTabSz="100666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всестороннее развитие психических и физических качеств в соответствии  с возрастными и индивидуальными особенностями;</a:t>
            </a:r>
          </a:p>
          <a:p>
            <a:pPr marL="423139" lvl="0" indent="-423139" defTabSz="100666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жизни в современном обществ;</a:t>
            </a:r>
          </a:p>
          <a:p>
            <a:pPr marL="423139" lvl="0" indent="-423139" defTabSz="100666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предпосылок к учебной деятельности;</a:t>
            </a:r>
          </a:p>
          <a:p>
            <a:pPr marL="423139" lvl="0" indent="-423139" defTabSz="100666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безопасности жизнедеятельности дошкольника. </a:t>
            </a:r>
          </a:p>
          <a:p>
            <a:pPr marL="0" indent="0" algn="just" fontAlgn="auto">
              <a:spcAft>
                <a:spcPts val="0"/>
              </a:spcAft>
              <a:buFont typeface="Georgia" pitchFamily="18" charset="0"/>
              <a:buNone/>
              <a:defRPr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CB9F4-00E6-404C-BB7E-5A1665631238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3DB57E-F74E-42C9-B6C7-CFFBF2C042BD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91880" y="6356351"/>
            <a:ext cx="5545138" cy="43338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r="33463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475" y="333375"/>
            <a:ext cx="8442325" cy="1800225"/>
          </a:xfrm>
        </p:spPr>
        <p:txBody>
          <a:bodyPr rtlCol="0">
            <a:normAutofit fontScale="90000"/>
          </a:bodyPr>
          <a:lstStyle/>
          <a:p>
            <a:pPr marL="320040" indent="-320040"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>  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  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755650" y="921544"/>
            <a:ext cx="7632700" cy="6646862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2400" dirty="0" smtClean="0"/>
          </a:p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ОСНОВНАЯ ОБРАЗОВАТЕЛЬНАЯ ПРОГРАММА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нормативно-управленческий документ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дошкольного учреждения, характеризующий специфику содержания образования, особенности организации воспитательно- образовательного процесса, характер оказываемых образовательных услуг.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состоит из трех основных разделов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целевого, содержательного, организационного)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дополнительного раздела — краткой презентации Программы.   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CB9F4-00E6-404C-BB7E-5A1665631238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3077" name="Рисунок 7" descr="MCj0428261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9375" y="153986"/>
            <a:ext cx="1571604" cy="215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" descr="Персональный сайт - Родителям о ФГТ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6330" y="5314949"/>
            <a:ext cx="150016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424008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r="33463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475" y="333375"/>
            <a:ext cx="8442325" cy="1800225"/>
          </a:xfrm>
        </p:spPr>
        <p:txBody>
          <a:bodyPr rtlCol="0">
            <a:normAutofit fontScale="90000"/>
          </a:bodyPr>
          <a:lstStyle/>
          <a:p>
            <a:pPr marL="320040" indent="-320040"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>  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  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CB9F4-00E6-404C-BB7E-5A1665631238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44475" y="676847"/>
            <a:ext cx="8899525" cy="639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3332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ООП ДОУ включает в себя две части:</a:t>
            </a:r>
            <a:br>
              <a:rPr lang="ru-RU" sz="3332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32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32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часть (60%) </a:t>
            </a:r>
            <a:r>
              <a:rPr lang="ru-RU" sz="3332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21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предполагает комплексность подхода, обеспечивая развитие детей во всех пяти взаимодополняющих образовательных областях</a:t>
            </a:r>
            <a:r>
              <a:rPr lang="ru-RU" sz="499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9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32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332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Часть, формируемая участниками образовательного процесса (40%) </a:t>
            </a:r>
            <a:r>
              <a:rPr lang="ru-RU" sz="3332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99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содержит выбранные и разработанные самостоятельно участниками образовательных отношений Программы, направленные на развитие детей в одной или нескольких образовательных областях, видах деятельности и культурных практиках (парциальные образовательные программы), методики, формы организации образовательной работы.</a:t>
            </a:r>
            <a:r>
              <a:rPr lang="ru-RU" sz="1481" b="1" dirty="0" smtClean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sz="1481" b="1" dirty="0" smtClean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sz="3332" dirty="0" smtClean="0">
                <a:latin typeface="Comic Sans MS" panose="030F0702030302020204" pitchFamily="66" charset="0"/>
              </a:rPr>
              <a:t/>
            </a:r>
            <a:br>
              <a:rPr lang="ru-RU" sz="3332" dirty="0" smtClean="0">
                <a:latin typeface="Comic Sans MS" panose="030F0702030302020204" pitchFamily="66" charset="0"/>
              </a:rPr>
            </a:br>
            <a:endParaRPr lang="ru-RU" sz="3332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36141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67544" y="260648"/>
            <a:ext cx="604867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57166"/>
            <a:ext cx="73581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Целевой раздел образовательной программы  включает:</a:t>
            </a:r>
          </a:p>
          <a:p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000240"/>
            <a:ext cx="64294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8923" lvl="0" indent="-528923" defTabSz="100666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Пояснительную записку.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28923" lvl="0" indent="-528923" defTabSz="100666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задачи реализации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Программы.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28923" lvl="0" indent="-528923" defTabSz="100666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Принципы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подходы к формированию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Программы.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28923" lvl="0" indent="-528923" defTabSz="100666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Характеристики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особенностей развития детей раннего и дошкольного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возраста.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28923" lvl="0" indent="-528923" defTabSz="100666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освоения программы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Tm="10140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DB89E-D881-449D-98B3-36C26E8F286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3" name="Picture 2" descr="C:\Users\Настя\Desktop\1111\с интернета\шаблон 2\шаблон 2 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470" y="-243408"/>
            <a:ext cx="9896444" cy="7315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1552429"/>
            <a:ext cx="7286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Содержательный  раздел программы включает: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029483"/>
            <a:ext cx="978697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осуществления образовательного процесса в МБДОУ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Описание образовательной деятельности: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Образовательная область «Физическое развитие».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Образовательная область «Социально-коммуникативное развитие»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Образовательная область «Развитие речи»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Образовательная область «Познавательное развитие»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Образовательная область «Художественно-эстетическое развитие»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Описание вариативных форм Программы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**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Система работы с детьми раннего возраста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Способы и направления поддержки детской инициативы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Особенности взаимодействия с семьями воспитанников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Система взаимодействия с социальными институтами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000"/>
            <a:ext cx="9168565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91141" y="2504201"/>
            <a:ext cx="47525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                    </a:t>
            </a:r>
            <a:endParaRPr kumimoji="0" lang="ru-RU" sz="1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285728"/>
            <a:ext cx="57116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Организационный раздел содержит: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1720840"/>
            <a:ext cx="6929486" cy="3872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3139" lvl="0" indent="-423139" defTabSz="100666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3139" lvl="0" indent="-423139" defTabSz="100666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методическими рекомендациями и средствами обучения 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воспитания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3139" lvl="0" indent="-423139" defTabSz="100666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развивающей предметно-пространственной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среды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3139" lvl="0" indent="-423139" defTabSz="100666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режима пребывания детей в образовательном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учреждении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3139" lvl="0" indent="-423139" defTabSz="100666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традиционных событий, праздников,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мероприятий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10140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r="33463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913"/>
            <a:ext cx="8497639" cy="6335712"/>
          </a:xfrm>
        </p:spPr>
        <p:txBody>
          <a:bodyPr rtlCol="0">
            <a:normAutofit/>
          </a:bodyPr>
          <a:lstStyle/>
          <a:p>
            <a:pPr indent="-18288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ПРОГРАММА  СОСТОИТ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Обязательная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Программа «От рождения до школы» Н.Е. Вераксы, Т.С. Комаровой, М.А. Васильевой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также авторских и парциальных программ: программа художественного воспитания, обучения и развития детей 2-7 лет «Цветные ладошки» И.А. Лыковой, программа математического развития дошкольников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Игралочка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«Раз – ступенька, два – ступенька»Л.Г.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Петерсон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менее 60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Вариативная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часть формируемая участниками </a:t>
            </a:r>
            <a:endParaRPr lang="ru-RU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образовательного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процесса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14982-510F-41F1-8E55-1DA656E0AE34}" type="slidenum">
              <a:rPr lang="ru-RU"/>
              <a:pPr>
                <a:defRPr/>
              </a:pPr>
              <a:t>8</a:t>
            </a:fld>
            <a:endParaRPr lang="ru-RU"/>
          </a:p>
        </p:txBody>
      </p:sp>
      <p:pic>
        <p:nvPicPr>
          <p:cNvPr id="5124" name="Рисунок 6" descr="C:\Documents and Settings\user\Рабочий стол\Фото\прически\kniga-150x15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908050"/>
            <a:ext cx="8270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r="33463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Объект 1"/>
          <p:cNvSpPr>
            <a:spLocks noGrp="1"/>
          </p:cNvSpPr>
          <p:nvPr>
            <p:ph sz="half" idx="1"/>
          </p:nvPr>
        </p:nvSpPr>
        <p:spPr>
          <a:xfrm>
            <a:off x="539750" y="260350"/>
            <a:ext cx="7127875" cy="1168386"/>
          </a:xfrm>
        </p:spPr>
        <p:txBody>
          <a:bodyPr rtlCol="0">
            <a:normAutofit/>
          </a:bodyPr>
          <a:lstStyle/>
          <a:p>
            <a:pPr marL="4445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Задачами  программы является: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Объект 2"/>
          <p:cNvSpPr>
            <a:spLocks noGrp="1"/>
          </p:cNvSpPr>
          <p:nvPr>
            <p:ph sz="half" idx="2"/>
          </p:nvPr>
        </p:nvSpPr>
        <p:spPr>
          <a:xfrm>
            <a:off x="500034" y="571480"/>
            <a:ext cx="8424862" cy="5976938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охрана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укрепление физического и психического здоровья детей, в том числе их эмоционального благополучия;</a:t>
            </a:r>
          </a:p>
          <a:p>
            <a:pPr lvl="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обеспечение педагогической поддержки семьи и повышение компетентности родителей (законных представителей) в вопросах развития и образования, охраны и укрепления здоровья детей;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обеспечение равных возможностей для полноценного развития каждого ребёнка;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обеспечение преемственности целей, задач и содержания образования, реализуемых в рамках образовательных программ различных уровней ;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958AD-F453-47D0-A7F6-A032AD97F404}" type="slidenum">
              <a:rPr lang="ru-RU"/>
              <a:pPr>
                <a:defRPr/>
              </a:pPr>
              <a:t>9</a:t>
            </a:fld>
            <a:endParaRPr lang="ru-RU"/>
          </a:p>
        </p:txBody>
      </p:sp>
      <p:pic>
        <p:nvPicPr>
          <p:cNvPr id="9" name="Рисунок 6" descr="C:\Documents and Settings\user\Рабочий стол\Фото\прически\penci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58088">
            <a:off x="5336433" y="5279299"/>
            <a:ext cx="2232910" cy="126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3403</TotalTime>
  <Words>1203</Words>
  <Application>Microsoft Office PowerPoint</Application>
  <PresentationFormat>Экран (4:3)</PresentationFormat>
  <Paragraphs>140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Comic Sans MS</vt:lpstr>
      <vt:lpstr>Georgia</vt:lpstr>
      <vt:lpstr>Times New Roman</vt:lpstr>
      <vt:lpstr>Wingdings</vt:lpstr>
      <vt:lpstr>Wingdings 2</vt:lpstr>
      <vt:lpstr>Тема Office</vt:lpstr>
      <vt:lpstr>Презентация PowerPoint</vt:lpstr>
      <vt:lpstr>            </vt:lpstr>
      <vt:lpstr>            </vt:lpstr>
      <vt:lpstr>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ОБРАЗОВАТЕЛЬНЫЕ ОБЛАСТИ: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Планируемые результаты освоения  Программы: </vt:lpstr>
      <vt:lpstr> Взаимодействие педагогического  коллектива с  семьями дошкольников: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ТВОРЧЕСКИХ СПОСОБНОСТЕЙ ДОШКОЛЬНИКОВ НА ЗАНЯТИЯХ НЕТРАДИЦИОННОГО РИСОВАНИЯ Выпускная квалификационная работа</dc:title>
  <dc:creator>Admin</dc:creator>
  <cp:lastModifiedBy>Анна Чеснокова</cp:lastModifiedBy>
  <cp:revision>354</cp:revision>
  <cp:lastPrinted>2016-02-28T13:48:17Z</cp:lastPrinted>
  <dcterms:created xsi:type="dcterms:W3CDTF">2011-03-14T14:54:21Z</dcterms:created>
  <dcterms:modified xsi:type="dcterms:W3CDTF">2021-12-12T17:01:05Z</dcterms:modified>
</cp:coreProperties>
</file>