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13900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latin typeface="Century" pitchFamily="18" charset="0"/>
              <a:cs typeface="Courier New" pitchFamily="49" charset="0"/>
            </a:endParaRPr>
          </a:p>
          <a:p>
            <a:pPr algn="ctr">
              <a:buNone/>
            </a:pPr>
            <a:endParaRPr lang="ru-RU" dirty="0" smtClean="0">
              <a:latin typeface="Century" pitchFamily="18" charset="0"/>
              <a:cs typeface="Courier New" pitchFamily="49" charset="0"/>
            </a:endParaRPr>
          </a:p>
          <a:p>
            <a:pPr algn="ctr">
              <a:buNone/>
            </a:pPr>
            <a:r>
              <a:rPr lang="ru-RU" sz="5400" dirty="0" smtClean="0">
                <a:latin typeface="DisneyPark" pitchFamily="65" charset="-52"/>
                <a:cs typeface="Courier New" pitchFamily="49" charset="0"/>
              </a:rPr>
              <a:t>Работа с застенчивыми детьми </a:t>
            </a:r>
          </a:p>
          <a:p>
            <a:pPr algn="ctr">
              <a:buNone/>
            </a:pPr>
            <a:endParaRPr lang="ru-RU" sz="5400" dirty="0" smtClean="0">
              <a:latin typeface="DisneyPark" pitchFamily="65" charset="-52"/>
              <a:cs typeface="Courier New" pitchFamily="49" charset="0"/>
            </a:endParaRPr>
          </a:p>
          <a:p>
            <a:pPr algn="ctr">
              <a:buNone/>
            </a:pPr>
            <a:endParaRPr lang="ru-RU" sz="5400" dirty="0" smtClean="0">
              <a:latin typeface="DisneyPark" pitchFamily="65" charset="-52"/>
              <a:cs typeface="Courier New" pitchFamily="49" charset="0"/>
            </a:endParaRPr>
          </a:p>
          <a:p>
            <a:pPr algn="r">
              <a:buNone/>
            </a:pPr>
            <a:r>
              <a:rPr lang="ru-RU" dirty="0" smtClean="0">
                <a:latin typeface="DisneyPark" pitchFamily="65" charset="-52"/>
                <a:cs typeface="Courier New" pitchFamily="49" charset="0"/>
              </a:rPr>
              <a:t>Александрова </a:t>
            </a:r>
          </a:p>
          <a:p>
            <a:pPr algn="r">
              <a:buNone/>
            </a:pPr>
            <a:r>
              <a:rPr lang="ru-RU" dirty="0" smtClean="0">
                <a:latin typeface="DisneyPark" pitchFamily="65" charset="-52"/>
                <a:cs typeface="Courier New" pitchFamily="49" charset="0"/>
              </a:rPr>
              <a:t>Ольга </a:t>
            </a:r>
            <a:r>
              <a:rPr lang="ru-RU" dirty="0" smtClean="0">
                <a:latin typeface="DisneyPark" pitchFamily="65" charset="-52"/>
                <a:cs typeface="Courier New" pitchFamily="49" charset="0"/>
              </a:rPr>
              <a:t>Владимировна</a:t>
            </a:r>
            <a:endParaRPr lang="ru-RU" dirty="0">
              <a:latin typeface="DisneyPark" pitchFamily="65" charset="-52"/>
              <a:cs typeface="Courier New" pitchFamily="49" charset="0"/>
            </a:endParaRPr>
          </a:p>
        </p:txBody>
      </p:sp>
      <p:pic>
        <p:nvPicPr>
          <p:cNvPr id="6" name="Рисунок 5" descr="4604478-c10999449f9c815f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614140"/>
            <a:ext cx="2520280" cy="33496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8820472" cy="5976664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latin typeface="Century" pitchFamily="18" charset="0"/>
              </a:rPr>
              <a:t>Как правило, это дети из семей по типу  </a:t>
            </a:r>
            <a:r>
              <a:rPr lang="ru-RU" sz="800" dirty="0" smtClean="0">
                <a:latin typeface="Century" pitchFamily="18" charset="0"/>
              </a:rPr>
              <a:t>.                           .                                                    </a:t>
            </a:r>
            <a:r>
              <a:rPr lang="ru-RU" dirty="0" smtClean="0">
                <a:latin typeface="Century" pitchFamily="18" charset="0"/>
              </a:rPr>
              <a:t>воспитания высокой моральной </a:t>
            </a:r>
            <a:r>
              <a:rPr lang="ru-RU" sz="800" dirty="0" smtClean="0">
                <a:latin typeface="Century" pitchFamily="18" charset="0"/>
              </a:rPr>
              <a:t>.                                                                       </a:t>
            </a:r>
            <a:r>
              <a:rPr lang="ru-RU" dirty="0" smtClean="0">
                <a:latin typeface="Century" pitchFamily="18" charset="0"/>
              </a:rPr>
              <a:t>ответственности. И для этих </a:t>
            </a:r>
            <a:r>
              <a:rPr lang="ru-RU" sz="800" dirty="0" smtClean="0">
                <a:latin typeface="Century" pitchFamily="18" charset="0"/>
              </a:rPr>
              <a:t>.                                                                                            </a:t>
            </a:r>
            <a:r>
              <a:rPr lang="ru-RU" dirty="0" smtClean="0">
                <a:latin typeface="Century" pitchFamily="18" charset="0"/>
              </a:rPr>
              <a:t>детей самое страшное </a:t>
            </a:r>
            <a:r>
              <a:rPr lang="ru-RU" sz="800" dirty="0" smtClean="0">
                <a:latin typeface="Century" pitchFamily="18" charset="0"/>
              </a:rPr>
              <a:t>                                                                                                                                                                         .                                                                                                                                       </a:t>
            </a:r>
            <a:r>
              <a:rPr lang="ru-RU" dirty="0" smtClean="0">
                <a:latin typeface="Century" pitchFamily="18" charset="0"/>
              </a:rPr>
              <a:t>ошибиться или кого-то         </a:t>
            </a:r>
            <a:r>
              <a:rPr lang="ru-RU" sz="800" dirty="0" smtClean="0">
                <a:latin typeface="Century" pitchFamily="18" charset="0"/>
              </a:rPr>
              <a:t>.                                                                 </a:t>
            </a:r>
            <a:r>
              <a:rPr lang="ru-RU" dirty="0" smtClean="0">
                <a:latin typeface="Century" pitchFamily="18" charset="0"/>
              </a:rPr>
              <a:t>подвести. </a:t>
            </a:r>
          </a:p>
          <a:p>
            <a:pPr>
              <a:buNone/>
            </a:pPr>
            <a:endParaRPr lang="ru-RU" sz="800" dirty="0" smtClean="0">
              <a:latin typeface="Century" pitchFamily="18" charset="0"/>
            </a:endParaRPr>
          </a:p>
          <a:p>
            <a:pPr>
              <a:buNone/>
            </a:pPr>
            <a:r>
              <a:rPr lang="ru-RU" dirty="0" smtClean="0">
                <a:latin typeface="Century" pitchFamily="18" charset="0"/>
              </a:rPr>
              <a:t>                                   </a:t>
            </a:r>
            <a:r>
              <a:rPr lang="ru-RU" sz="3000" b="1" u="sng" dirty="0" smtClean="0">
                <a:latin typeface="Century" pitchFamily="18" charset="0"/>
              </a:rPr>
              <a:t>Задача взрослого </a:t>
            </a:r>
            <a:r>
              <a:rPr lang="ru-RU" dirty="0" smtClean="0">
                <a:latin typeface="Century" pitchFamily="18" charset="0"/>
              </a:rPr>
              <a:t>- научить </a:t>
            </a:r>
            <a:r>
              <a:rPr lang="ru-RU" sz="800" dirty="0" smtClean="0">
                <a:latin typeface="Century" pitchFamily="18" charset="0"/>
              </a:rPr>
              <a:t>.                                    </a:t>
            </a:r>
            <a:r>
              <a:rPr lang="ru-RU" dirty="0" smtClean="0">
                <a:latin typeface="Century" pitchFamily="18" charset="0"/>
              </a:rPr>
              <a:t>детей спокойно относиться                                    к ошибкам, иметь желание                                           их исправить, находя при                                              этом разные варианты                                                   решения проблемы.</a:t>
            </a:r>
            <a:endParaRPr lang="ru-RU" dirty="0">
              <a:latin typeface="Century" pitchFamily="18" charset="0"/>
            </a:endParaRPr>
          </a:p>
        </p:txBody>
      </p:sp>
      <p:pic>
        <p:nvPicPr>
          <p:cNvPr id="5" name="Рисунок 4" descr="2129798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573016"/>
            <a:ext cx="3885952" cy="2938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9612_html_486332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052737"/>
            <a:ext cx="3490342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u="sng" dirty="0" smtClean="0">
                <a:latin typeface="Century" pitchFamily="18" charset="0"/>
              </a:rPr>
              <a:t>Папка передвижка</a:t>
            </a:r>
          </a:p>
          <a:p>
            <a:pPr algn="ctr">
              <a:buNone/>
            </a:pPr>
            <a:endParaRPr lang="ru-RU" dirty="0">
              <a:latin typeface="Century" pitchFamily="18" charset="0"/>
            </a:endParaRPr>
          </a:p>
        </p:txBody>
      </p:sp>
      <p:pic>
        <p:nvPicPr>
          <p:cNvPr id="4" name="Рисунок 3" descr="0_743a6_93c1f5f2_XX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3452481" cy="5027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b9f5899c0a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980728"/>
            <a:ext cx="3523681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30352"/>
            <a:ext cx="8291264" cy="592298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Century" pitchFamily="18" charset="0"/>
              </a:rPr>
              <a:t>Литература</a:t>
            </a:r>
          </a:p>
          <a:p>
            <a:pPr algn="ctr">
              <a:buNone/>
            </a:pPr>
            <a:endParaRPr lang="ru-RU" dirty="0" smtClean="0">
              <a:latin typeface="Century" pitchFamily="18" charset="0"/>
            </a:endParaRPr>
          </a:p>
          <a:p>
            <a:pPr>
              <a:buNone/>
            </a:pPr>
            <a:r>
              <a:rPr lang="ru-RU" sz="2000" dirty="0" err="1" smtClean="0">
                <a:latin typeface="Century" pitchFamily="18" charset="0"/>
              </a:rPr>
              <a:t>Зинкевич-Евстигнеева</a:t>
            </a:r>
            <a:r>
              <a:rPr lang="ru-RU" sz="2000" dirty="0" smtClean="0">
                <a:latin typeface="Century" pitchFamily="18" charset="0"/>
              </a:rPr>
              <a:t> Т. Д. Лекарство от страхов// </a:t>
            </a:r>
            <a:r>
              <a:rPr lang="ru-RU" sz="2000" dirty="0" err="1" smtClean="0">
                <a:latin typeface="Century" pitchFamily="18" charset="0"/>
              </a:rPr>
              <a:t>Социономия</a:t>
            </a:r>
            <a:r>
              <a:rPr lang="ru-RU" sz="2000" dirty="0" smtClean="0">
                <a:latin typeface="Century" pitchFamily="18" charset="0"/>
              </a:rPr>
              <a:t>. - 2001, - №5.</a:t>
            </a:r>
          </a:p>
          <a:p>
            <a:pPr>
              <a:buNone/>
            </a:pPr>
            <a:r>
              <a:rPr lang="ru-RU" sz="2000" dirty="0" smtClean="0">
                <a:latin typeface="Century" pitchFamily="18" charset="0"/>
              </a:rPr>
              <a:t>Шишова Т. Застенчивый невидимка. - М., 1997</a:t>
            </a:r>
          </a:p>
          <a:p>
            <a:pPr>
              <a:buNone/>
            </a:pPr>
            <a:r>
              <a:rPr lang="ru-RU" sz="2000" dirty="0" err="1" smtClean="0">
                <a:latin typeface="Century" pitchFamily="18" charset="0"/>
              </a:rPr>
              <a:t>Василюк</a:t>
            </a:r>
            <a:r>
              <a:rPr lang="ru-RU" sz="2000" dirty="0" smtClean="0">
                <a:latin typeface="Century" pitchFamily="18" charset="0"/>
              </a:rPr>
              <a:t> Ф. Е. Психологические переживания. - М., 1984</a:t>
            </a:r>
          </a:p>
          <a:p>
            <a:pPr>
              <a:buNone/>
            </a:pPr>
            <a:r>
              <a:rPr lang="ru-RU" sz="2000" dirty="0" err="1" smtClean="0">
                <a:latin typeface="Century" pitchFamily="18" charset="0"/>
              </a:rPr>
              <a:t>Люблинская</a:t>
            </a:r>
            <a:r>
              <a:rPr lang="ru-RU" sz="2000" dirty="0" smtClean="0">
                <a:latin typeface="Century" pitchFamily="18" charset="0"/>
              </a:rPr>
              <a:t> А. А. Детская психология. - М., 1971</a:t>
            </a:r>
            <a:endParaRPr lang="ru-RU" sz="2000" dirty="0">
              <a:latin typeface="Century" pitchFamily="18" charset="0"/>
            </a:endParaRPr>
          </a:p>
        </p:txBody>
      </p:sp>
      <p:pic>
        <p:nvPicPr>
          <p:cNvPr id="6" name="Рисунок 5" descr="173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501008"/>
            <a:ext cx="1860798" cy="2456253"/>
          </a:xfrm>
          <a:prstGeom prst="rect">
            <a:avLst/>
          </a:prstGeom>
        </p:spPr>
      </p:pic>
      <p:pic>
        <p:nvPicPr>
          <p:cNvPr id="4" name="Рисунок 3" descr="10005815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13080">
            <a:off x="5049146" y="3566500"/>
            <a:ext cx="1583983" cy="2287499"/>
          </a:xfrm>
          <a:prstGeom prst="rect">
            <a:avLst/>
          </a:prstGeom>
        </p:spPr>
      </p:pic>
      <p:pic>
        <p:nvPicPr>
          <p:cNvPr id="5" name="Рисунок 4" descr="20435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43597">
            <a:off x="1844281" y="3568684"/>
            <a:ext cx="1546548" cy="222702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-3987-136324491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916832"/>
            <a:ext cx="4406989" cy="4247753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1052736"/>
            <a:ext cx="8136904" cy="43924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за внимание</a:t>
            </a:r>
            <a:endParaRPr lang="ru-RU" sz="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789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latin typeface="Century" pitchFamily="18" charset="0"/>
              </a:rPr>
              <a:t>Застенчивым детям</a:t>
            </a:r>
            <a:r>
              <a:rPr lang="ru-RU" dirty="0" smtClean="0">
                <a:latin typeface="Century" pitchFamily="18" charset="0"/>
              </a:rPr>
              <a:t> свойственны страхи, тревожные опасения, боязнь нового, незнакомого, низкая адаптивность.</a:t>
            </a:r>
          </a:p>
          <a:p>
            <a:pPr>
              <a:buNone/>
            </a:pPr>
            <a:r>
              <a:rPr lang="ru-RU" dirty="0" smtClean="0">
                <a:latin typeface="Century" pitchFamily="18" charset="0"/>
              </a:rPr>
              <a:t>Проявления чрезмерной мнительности, застенчивости. </a:t>
            </a:r>
          </a:p>
          <a:p>
            <a:pPr>
              <a:buNone/>
            </a:pPr>
            <a:r>
              <a:rPr lang="ru-RU" dirty="0" smtClean="0">
                <a:latin typeface="Century" pitchFamily="18" charset="0"/>
              </a:rPr>
              <a:t>Важно, как выглядит в глазах других: в неудобных ситуациях испытывают тяжелейший стресс, который долго переживают. </a:t>
            </a:r>
          </a:p>
          <a:p>
            <a:pPr>
              <a:buNone/>
            </a:pPr>
            <a:r>
              <a:rPr lang="ru-RU" dirty="0" smtClean="0">
                <a:latin typeface="Century" pitchFamily="18" charset="0"/>
              </a:rPr>
              <a:t>Склонны к суициду (самоуничтожение). Внушаемы.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3367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>
                <a:latin typeface="Century" pitchFamily="18" charset="0"/>
              </a:rPr>
              <a:t>Причины застенчивости.</a:t>
            </a:r>
          </a:p>
          <a:p>
            <a:pPr>
              <a:buNone/>
            </a:pPr>
            <a:endParaRPr lang="ru-RU" dirty="0" smtClean="0">
              <a:latin typeface="Century" pitchFamily="18" charset="0"/>
            </a:endParaRPr>
          </a:p>
          <a:p>
            <a:r>
              <a:rPr lang="ru-RU" dirty="0" smtClean="0">
                <a:latin typeface="Century" pitchFamily="18" charset="0"/>
              </a:rPr>
              <a:t>Биологическая предрасположенность. </a:t>
            </a:r>
          </a:p>
          <a:p>
            <a:endParaRPr lang="ru-RU" dirty="0" smtClean="0">
              <a:latin typeface="Century" pitchFamily="18" charset="0"/>
            </a:endParaRPr>
          </a:p>
          <a:p>
            <a:pPr>
              <a:buNone/>
            </a:pPr>
            <a:r>
              <a:rPr lang="ru-RU" dirty="0" smtClean="0">
                <a:latin typeface="Century" pitchFamily="18" charset="0"/>
              </a:rPr>
              <a:t>   Некоторые дети от природы более чувствительны к критике и негативным ситуациям в общении. Обычно у таких детей один или оба родителя страдают от болезненной застенчивости.</a:t>
            </a:r>
          </a:p>
          <a:p>
            <a:endParaRPr lang="ru-RU" dirty="0" smtClean="0">
              <a:latin typeface="Century" pitchFamily="18" charset="0"/>
            </a:endParaRPr>
          </a:p>
          <a:p>
            <a:pPr>
              <a:buNone/>
            </a:pPr>
            <a:endParaRPr lang="ru-RU" dirty="0" smtClean="0">
              <a:latin typeface="Century" pitchFamily="18" charset="0"/>
            </a:endParaRPr>
          </a:p>
          <a:p>
            <a:pPr>
              <a:buNone/>
            </a:pPr>
            <a:endParaRPr lang="ru-RU" dirty="0">
              <a:latin typeface="Century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39" y="3883120"/>
            <a:ext cx="6336705" cy="202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5097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entury" pitchFamily="18" charset="0"/>
              </a:rPr>
              <a:t>Стрессовые события. </a:t>
            </a:r>
          </a:p>
          <a:p>
            <a:pPr>
              <a:buNone/>
            </a:pPr>
            <a:r>
              <a:rPr lang="ru-RU" dirty="0" smtClean="0">
                <a:latin typeface="Century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Century" pitchFamily="18" charset="0"/>
              </a:rPr>
              <a:t>Часто застенчивость развивается в след за травматическим событием, обычно связанным с публичным унижением ребенка. Кроме того, такими событиями могут быть, существенные изменения в жизни ребенка –                                    переезд, переход в                                     новый сад, серьезные                          проблемы в семье.   </a:t>
            </a:r>
            <a:endParaRPr lang="ru-RU" dirty="0">
              <a:latin typeface="Century" pitchFamily="18" charset="0"/>
            </a:endParaRPr>
          </a:p>
        </p:txBody>
      </p:sp>
      <p:pic>
        <p:nvPicPr>
          <p:cNvPr id="4" name="Рисунок 3" descr="0_55dd5_ada00ff4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736114"/>
            <a:ext cx="3893650" cy="2776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13845235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2163900"/>
            <a:ext cx="5616623" cy="374441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30352"/>
            <a:ext cx="8496944" cy="4187952"/>
          </a:xfrm>
        </p:spPr>
        <p:txBody>
          <a:bodyPr/>
          <a:lstStyle/>
          <a:p>
            <a:r>
              <a:rPr lang="ru-RU" dirty="0" smtClean="0">
                <a:latin typeface="Century" pitchFamily="18" charset="0"/>
              </a:rPr>
              <a:t>Характер общения в семье.</a:t>
            </a:r>
          </a:p>
          <a:p>
            <a:pPr>
              <a:buNone/>
            </a:pPr>
            <a:endParaRPr lang="ru-RU" dirty="0" smtClean="0">
              <a:latin typeface="Century" pitchFamily="18" charset="0"/>
            </a:endParaRPr>
          </a:p>
          <a:p>
            <a:pPr>
              <a:buNone/>
            </a:pPr>
            <a:r>
              <a:rPr lang="ru-RU" dirty="0" smtClean="0">
                <a:latin typeface="Century" pitchFamily="18" charset="0"/>
              </a:rPr>
              <a:t>   Родители очень часто критикуют ребенка, предъявляют завышенные требования и    </a:t>
            </a:r>
            <a:r>
              <a:rPr lang="ru-RU" sz="800" dirty="0" smtClean="0">
                <a:latin typeface="Century" pitchFamily="18" charset="0"/>
              </a:rPr>
              <a:t>.                     .                                                                                        </a:t>
            </a:r>
            <a:r>
              <a:rPr lang="ru-RU" dirty="0" smtClean="0">
                <a:latin typeface="Century" pitchFamily="18" charset="0"/>
              </a:rPr>
              <a:t>ожидания по отношению к     </a:t>
            </a:r>
            <a:r>
              <a:rPr lang="ru-RU" sz="800" dirty="0" smtClean="0">
                <a:latin typeface="Century" pitchFamily="18" charset="0"/>
              </a:rPr>
              <a:t>.            .                                                                                </a:t>
            </a:r>
            <a:r>
              <a:rPr lang="ru-RU" dirty="0" smtClean="0">
                <a:latin typeface="Century" pitchFamily="18" charset="0"/>
              </a:rPr>
              <a:t>нему, стараются контролировать </a:t>
            </a:r>
            <a:r>
              <a:rPr lang="ru-RU" sz="800" dirty="0" smtClean="0">
                <a:latin typeface="Century" pitchFamily="18" charset="0"/>
              </a:rPr>
              <a:t>.                                                                                                                                         </a:t>
            </a:r>
            <a:r>
              <a:rPr lang="ru-RU" dirty="0" smtClean="0">
                <a:latin typeface="Century" pitchFamily="18" charset="0"/>
              </a:rPr>
              <a:t>все аспекты его жизни.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465213404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068960"/>
            <a:ext cx="288032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7776864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Century" pitchFamily="18" charset="0"/>
              </a:rPr>
              <a:t>Рекомендации по работе с застенчивым</a:t>
            </a:r>
          </a:p>
          <a:p>
            <a:pPr>
              <a:buNone/>
            </a:pPr>
            <a:r>
              <a:rPr lang="ru-RU" dirty="0" smtClean="0">
                <a:latin typeface="Century" pitchFamily="18" charset="0"/>
              </a:rPr>
              <a:t>ребенком:</a:t>
            </a:r>
          </a:p>
          <a:p>
            <a:r>
              <a:rPr lang="ru-RU" dirty="0" smtClean="0">
                <a:latin typeface="Century" pitchFamily="18" charset="0"/>
              </a:rPr>
              <a:t>Не ставить в ситуацию                    неопределенности,                                           неизвестности.</a:t>
            </a:r>
          </a:p>
          <a:p>
            <a:endParaRPr lang="ru-RU" dirty="0" smtClean="0">
              <a:latin typeface="Century" pitchFamily="18" charset="0"/>
            </a:endParaRPr>
          </a:p>
          <a:p>
            <a:pPr>
              <a:buNone/>
            </a:pPr>
            <a:endParaRPr lang="ru-RU" dirty="0" smtClean="0">
              <a:latin typeface="Century" pitchFamily="18" charset="0"/>
            </a:endParaRPr>
          </a:p>
          <a:p>
            <a:endParaRPr lang="ru-RU" dirty="0" smtClean="0">
              <a:latin typeface="Century" pitchFamily="18" charset="0"/>
            </a:endParaRPr>
          </a:p>
          <a:p>
            <a:pPr>
              <a:buNone/>
            </a:pPr>
            <a:endParaRPr lang="ru-RU" dirty="0" smtClean="0">
              <a:latin typeface="Century" pitchFamily="18" charset="0"/>
            </a:endParaRPr>
          </a:p>
          <a:p>
            <a:pPr algn="r"/>
            <a:r>
              <a:rPr lang="ru-RU" dirty="0" smtClean="0">
                <a:latin typeface="Century" pitchFamily="18" charset="0"/>
              </a:rPr>
              <a:t>Включать в общественные                                 посильные дела.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73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980161"/>
            <a:ext cx="2592288" cy="3259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7885384" cy="6192688"/>
          </a:xfrm>
        </p:spPr>
        <p:txBody>
          <a:bodyPr>
            <a:normAutofit/>
          </a:bodyPr>
          <a:lstStyle/>
          <a:p>
            <a:endParaRPr lang="ru-RU" dirty="0" smtClean="0">
              <a:latin typeface="Century" pitchFamily="18" charset="0"/>
            </a:endParaRPr>
          </a:p>
          <a:p>
            <a:r>
              <a:rPr lang="ru-RU" dirty="0" smtClean="0">
                <a:latin typeface="Century" pitchFamily="18" charset="0"/>
              </a:rPr>
              <a:t>Хвалить </a:t>
            </a:r>
          </a:p>
          <a:p>
            <a:pPr>
              <a:buNone/>
            </a:pPr>
            <a:r>
              <a:rPr lang="ru-RU" dirty="0" smtClean="0">
                <a:latin typeface="Century" pitchFamily="18" charset="0"/>
              </a:rPr>
              <a:t>самостоятельность.</a:t>
            </a:r>
          </a:p>
          <a:p>
            <a:endParaRPr lang="ru-RU" dirty="0" smtClean="0">
              <a:latin typeface="Century" pitchFamily="18" charset="0"/>
            </a:endParaRPr>
          </a:p>
          <a:p>
            <a:pPr>
              <a:buNone/>
            </a:pPr>
            <a:endParaRPr lang="ru-RU" dirty="0" smtClean="0">
              <a:latin typeface="Century" pitchFamily="18" charset="0"/>
            </a:endParaRPr>
          </a:p>
          <a:p>
            <a:endParaRPr lang="ru-RU" dirty="0" smtClean="0">
              <a:latin typeface="Century" pitchFamily="18" charset="0"/>
            </a:endParaRPr>
          </a:p>
          <a:p>
            <a:endParaRPr lang="ru-RU" dirty="0" smtClean="0">
              <a:latin typeface="Century" pitchFamily="18" charset="0"/>
            </a:endParaRPr>
          </a:p>
          <a:p>
            <a:endParaRPr lang="ru-RU" dirty="0" smtClean="0">
              <a:latin typeface="Century" pitchFamily="18" charset="0"/>
            </a:endParaRPr>
          </a:p>
          <a:p>
            <a:pPr>
              <a:buNone/>
            </a:pPr>
            <a:endParaRPr lang="ru-RU" dirty="0" smtClean="0">
              <a:latin typeface="Century" pitchFamily="18" charset="0"/>
            </a:endParaRPr>
          </a:p>
          <a:p>
            <a:pPr algn="r"/>
            <a:r>
              <a:rPr lang="ru-RU" dirty="0" smtClean="0">
                <a:latin typeface="Century" pitchFamily="18" charset="0"/>
              </a:rPr>
              <a:t>Стимулировать </a:t>
            </a:r>
          </a:p>
          <a:p>
            <a:pPr algn="r">
              <a:buNone/>
            </a:pPr>
            <a:r>
              <a:rPr lang="ru-RU" dirty="0" smtClean="0">
                <a:latin typeface="Century" pitchFamily="18" charset="0"/>
              </a:rPr>
              <a:t>личную </a:t>
            </a:r>
          </a:p>
          <a:p>
            <a:pPr algn="r">
              <a:buNone/>
            </a:pPr>
            <a:r>
              <a:rPr lang="ru-RU" dirty="0" smtClean="0">
                <a:latin typeface="Century" pitchFamily="18" charset="0"/>
              </a:rPr>
              <a:t>ответственность.</a:t>
            </a:r>
          </a:p>
          <a:p>
            <a:endParaRPr lang="ru-RU" dirty="0"/>
          </a:p>
        </p:txBody>
      </p:sp>
      <p:pic>
        <p:nvPicPr>
          <p:cNvPr id="4" name="Рисунок 3" descr="1355026368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764704"/>
            <a:ext cx="4497114" cy="2991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9a49c350f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140968"/>
            <a:ext cx="4759899" cy="3157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409761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entury" pitchFamily="18" charset="0"/>
              </a:rPr>
              <a:t>Не создавать напряжения во взаимоотношениях, не угрожать. </a:t>
            </a:r>
          </a:p>
          <a:p>
            <a:pPr>
              <a:buNone/>
            </a:pPr>
            <a:r>
              <a:rPr lang="ru-RU" dirty="0" smtClean="0">
                <a:latin typeface="Century" pitchFamily="18" charset="0"/>
              </a:rPr>
              <a:t>   Отношения ровные, открытые. </a:t>
            </a:r>
          </a:p>
          <a:p>
            <a:pPr>
              <a:buNone/>
            </a:pPr>
            <a:r>
              <a:rPr lang="ru-RU" dirty="0" smtClean="0">
                <a:latin typeface="Century" pitchFamily="18" charset="0"/>
              </a:rPr>
              <a:t>   Негативизм относить к поступку,                    но не к личности в целом.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355179119_1355177522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852936"/>
            <a:ext cx="4680520" cy="3332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Century" pitchFamily="18" charset="0"/>
              </a:rPr>
              <a:t>Быть осторожным с передачей стрессовой информации. Не допускать, чтобы ребенок выбегал из комнаты - это опасно. Сразу же последовать за ним. Можно на время освободить от работы - дать время успокоиться.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e323484131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780928"/>
            <a:ext cx="4680520" cy="3173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1091</TotalTime>
  <Words>312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гр 8 АОВ</cp:lastModifiedBy>
  <cp:revision>80</cp:revision>
  <dcterms:created xsi:type="dcterms:W3CDTF">2014-09-20T03:56:47Z</dcterms:created>
  <dcterms:modified xsi:type="dcterms:W3CDTF">2018-03-02T08:16:02Z</dcterms:modified>
</cp:coreProperties>
</file>