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97" r:id="rId4"/>
    <p:sldId id="259" r:id="rId5"/>
    <p:sldId id="260" r:id="rId6"/>
    <p:sldId id="262" r:id="rId7"/>
    <p:sldId id="309" r:id="rId8"/>
    <p:sldId id="264" r:id="rId9"/>
    <p:sldId id="310" r:id="rId10"/>
    <p:sldId id="304" r:id="rId11"/>
    <p:sldId id="311" r:id="rId12"/>
    <p:sldId id="300" r:id="rId13"/>
    <p:sldId id="312" r:id="rId14"/>
    <p:sldId id="301" r:id="rId15"/>
    <p:sldId id="313" r:id="rId16"/>
    <p:sldId id="302" r:id="rId17"/>
    <p:sldId id="308" r:id="rId18"/>
    <p:sldId id="283" r:id="rId19"/>
    <p:sldId id="291" r:id="rId20"/>
    <p:sldId id="298" r:id="rId21"/>
    <p:sldId id="314" r:id="rId22"/>
    <p:sldId id="315" r:id="rId23"/>
    <p:sldId id="316" r:id="rId24"/>
    <p:sldId id="317" r:id="rId25"/>
    <p:sldId id="293" r:id="rId26"/>
    <p:sldId id="318" r:id="rId27"/>
    <p:sldId id="289" r:id="rId28"/>
    <p:sldId id="263" r:id="rId29"/>
    <p:sldId id="320" r:id="rId30"/>
    <p:sldId id="290" r:id="rId31"/>
    <p:sldId id="287" r:id="rId32"/>
    <p:sldId id="266" r:id="rId33"/>
    <p:sldId id="288" r:id="rId34"/>
    <p:sldId id="284" r:id="rId35"/>
    <p:sldId id="294" r:id="rId36"/>
    <p:sldId id="321" r:id="rId37"/>
    <p:sldId id="322" r:id="rId38"/>
    <p:sldId id="281" r:id="rId39"/>
  </p:sldIdLst>
  <p:sldSz cx="9144000" cy="6858000" type="screen4x3"/>
  <p:notesSz cx="6889750" cy="96075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FF9EE33-4313-4DBB-A44B-777E9E11CF0E}">
          <p14:sldIdLst>
            <p14:sldId id="256"/>
            <p14:sldId id="257"/>
            <p14:sldId id="297"/>
            <p14:sldId id="259"/>
            <p14:sldId id="260"/>
            <p14:sldId id="262"/>
            <p14:sldId id="309"/>
            <p14:sldId id="264"/>
            <p14:sldId id="310"/>
            <p14:sldId id="304"/>
            <p14:sldId id="311"/>
            <p14:sldId id="300"/>
            <p14:sldId id="312"/>
            <p14:sldId id="301"/>
            <p14:sldId id="313"/>
            <p14:sldId id="302"/>
            <p14:sldId id="308"/>
            <p14:sldId id="283"/>
            <p14:sldId id="291"/>
            <p14:sldId id="298"/>
            <p14:sldId id="314"/>
            <p14:sldId id="315"/>
            <p14:sldId id="316"/>
            <p14:sldId id="317"/>
            <p14:sldId id="293"/>
            <p14:sldId id="318"/>
            <p14:sldId id="289"/>
            <p14:sldId id="263"/>
            <p14:sldId id="320"/>
            <p14:sldId id="290"/>
            <p14:sldId id="287"/>
            <p14:sldId id="266"/>
            <p14:sldId id="288"/>
            <p14:sldId id="284"/>
            <p14:sldId id="294"/>
          </p14:sldIdLst>
        </p14:section>
        <p14:section name="Раздел без заголовка" id="{E745385B-E9DE-4664-B04D-2451009C3B30}">
          <p14:sldIdLst>
            <p14:sldId id="321"/>
            <p14:sldId id="322"/>
            <p14:sldId id="28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7" d="100"/>
          <a:sy n="47" d="100"/>
        </p:scale>
        <p:origin x="-1824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13E0A70-E071-4819-B490-34F0FF08CE2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6828D3F-3072-474E-927C-A78644E68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fusionpiter.ru/articles/sand-therapy" TargetMode="External"/><Relationship Id="rId2" Type="http://schemas.openxmlformats.org/officeDocument/2006/relationships/hyperlink" Target="https://vk.com/topic-115731951_3371964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428604"/>
            <a:ext cx="6672282" cy="1416220"/>
          </a:xfrm>
        </p:spPr>
        <p:txBody>
          <a:bodyPr>
            <a:noAutofit/>
          </a:bodyPr>
          <a:lstStyle/>
          <a:p>
            <a:pPr algn="ctr"/>
            <a:r>
              <a:rPr lang="ru-RU" b="0" dirty="0"/>
              <a:t>Развивающая работа с детьми с использованием кинетического песка»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143248"/>
            <a:ext cx="4886332" cy="2571768"/>
          </a:xfrm>
        </p:spPr>
        <p:txBody>
          <a:bodyPr>
            <a:normAutofit/>
          </a:bodyPr>
          <a:lstStyle/>
          <a:p>
            <a:pPr algn="r"/>
            <a:r>
              <a:rPr lang="ru-RU" sz="1600" i="1" dirty="0" smtClean="0">
                <a:solidFill>
                  <a:schemeClr val="tx1"/>
                </a:solidFill>
              </a:rPr>
              <a:t> «Истоки способностей и дарований детей – на кончиках их  пальцев. От пальцев, образно говоря, идут тончайшие нити – ручейки, которые питают источник творческой мысли. Другими словами, чем больше мастерства в детской руке, тем умнее ребенок».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r"/>
            <a:r>
              <a:rPr lang="ru-RU" sz="1600" i="1" dirty="0" smtClean="0">
                <a:solidFill>
                  <a:schemeClr val="tx1"/>
                </a:solidFill>
              </a:rPr>
              <a:t>В. Сухомлинский</a:t>
            </a:r>
            <a:endParaRPr lang="ru-RU" sz="16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Упражнение «Следы на песке» и «Графический диктант»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5"/>
          <a:stretch/>
        </p:blipFill>
        <p:spPr>
          <a:xfrm>
            <a:off x="611560" y="1719142"/>
            <a:ext cx="4032448" cy="25723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914" t="41299" r="12317" b="6202"/>
          <a:stretch/>
        </p:blipFill>
        <p:spPr>
          <a:xfrm>
            <a:off x="5004048" y="1988840"/>
            <a:ext cx="3528392" cy="3752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8500" r="16139"/>
          <a:stretch/>
        </p:blipFill>
        <p:spPr>
          <a:xfrm>
            <a:off x="755576" y="4373142"/>
            <a:ext cx="374441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1380"/>
            <a:ext cx="7992888" cy="609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85316"/>
            <a:ext cx="6624736" cy="5760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Использование: «Семья животных», классификации: «Дикие –домашние животные», «Травоядные-плотоядные животные», игры «Клад» – по типу волшебного мешочка и «4 лишний», моделирование ситуаций.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39552" y="620688"/>
            <a:ext cx="763284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867645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3501008"/>
            <a:ext cx="3024336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Использование: сценарное моделирование, постройки «Город», «Трасса», «Правила дорожного движения», игры: «Профессия машинист», Профессия водитель», изучение формы и цвета.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9253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60649"/>
            <a:ext cx="4343525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334" t="52800" r="8001"/>
          <a:stretch/>
        </p:blipFill>
        <p:spPr>
          <a:xfrm>
            <a:off x="4427984" y="3451758"/>
            <a:ext cx="4380392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201" t="52100" r="4267"/>
          <a:stretch/>
        </p:blipFill>
        <p:spPr>
          <a:xfrm>
            <a:off x="179512" y="1484783"/>
            <a:ext cx="4166757" cy="4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2809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3501008"/>
            <a:ext cx="39604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Использование: игры «Клад», «Ферма», «Садовод», классификации «Дикие – домашние животные», «Овощи-фрукты», декор.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952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34481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MyColl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92696"/>
            <a:ext cx="8219256" cy="61653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19672" y="188640"/>
            <a:ext cx="540060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Использование: игры: «Бусы» (по образцу, чередование), конструирование, мультипликация.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499992" y="1340768"/>
            <a:ext cx="3424808" cy="51331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kc5uJSgOuo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85918" y="642918"/>
            <a:ext cx="5429288" cy="514353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MyColl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8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644008" y="27878"/>
            <a:ext cx="4176464" cy="3113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22700"/>
          <a:stretch/>
        </p:blipFill>
        <p:spPr>
          <a:xfrm rot="5400000">
            <a:off x="92100" y="1284164"/>
            <a:ext cx="4320480" cy="385762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4464850" y="3212976"/>
            <a:ext cx="443217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9511" y="0"/>
            <a:ext cx="842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8"/>
          <a:stretch/>
        </p:blipFill>
        <p:spPr>
          <a:xfrm>
            <a:off x="97487" y="46931"/>
            <a:ext cx="4113957" cy="27414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9" r="4852"/>
          <a:stretch/>
        </p:blipFill>
        <p:spPr>
          <a:xfrm>
            <a:off x="4355976" y="859532"/>
            <a:ext cx="4320480" cy="3857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8500"/>
          <a:stretch/>
        </p:blipFill>
        <p:spPr>
          <a:xfrm>
            <a:off x="159912" y="2984002"/>
            <a:ext cx="4051532" cy="35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3528" y="116632"/>
            <a:ext cx="7848871" cy="63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6750"/>
            <a:ext cx="7467600" cy="4200525"/>
          </a:xfrm>
        </p:spPr>
      </p:pic>
      <p:pic>
        <p:nvPicPr>
          <p:cNvPr id="7170" name="Picture 2" descr="C:\Users\User\Downloads\MyColl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8640"/>
            <a:ext cx="771520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15970"/>
          <a:stretch/>
        </p:blipFill>
        <p:spPr>
          <a:xfrm>
            <a:off x="251520" y="155686"/>
            <a:ext cx="4039685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r="12178"/>
          <a:stretch/>
        </p:blipFill>
        <p:spPr>
          <a:xfrm>
            <a:off x="4644008" y="229437"/>
            <a:ext cx="3846802" cy="3022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4800"/>
          <a:stretch/>
        </p:blipFill>
        <p:spPr>
          <a:xfrm>
            <a:off x="251520" y="3665567"/>
            <a:ext cx="3228869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4" r="18500"/>
          <a:stretch/>
        </p:blipFill>
        <p:spPr>
          <a:xfrm>
            <a:off x="3742328" y="3533953"/>
            <a:ext cx="4748482" cy="29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m7UtwVtMZyc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8186766" cy="5902472"/>
          </a:xfrm>
        </p:spPr>
        <p:txBody>
          <a:bodyPr>
            <a:normAutofit/>
          </a:bodyPr>
          <a:lstStyle/>
          <a:p>
            <a:pPr algn="just"/>
            <a:r>
              <a:rPr lang="ru-RU" b="1" i="1" dirty="0" smtClean="0"/>
              <a:t>Реализация программы:</a:t>
            </a:r>
            <a:r>
              <a:rPr lang="ru-RU" dirty="0" smtClean="0"/>
              <a:t>  в форме игры, познавательной активности и исследовательской деятельности, в форме творческой активности, обеспечивающей гармоничное развитие ребёнка. </a:t>
            </a:r>
          </a:p>
          <a:p>
            <a:pPr algn="just"/>
            <a:r>
              <a:rPr lang="ru-RU" b="1" i="1" dirty="0" smtClean="0"/>
              <a:t>Срок реализации:</a:t>
            </a:r>
            <a:r>
              <a:rPr lang="ru-RU" dirty="0" smtClean="0"/>
              <a:t> краткосрочная,  с сентября по </a:t>
            </a:r>
            <a:r>
              <a:rPr lang="ru-RU" dirty="0" smtClean="0"/>
              <a:t>май.</a:t>
            </a:r>
            <a:endParaRPr lang="ru-RU" dirty="0" smtClean="0"/>
          </a:p>
          <a:p>
            <a:pPr algn="just"/>
            <a:r>
              <a:rPr lang="ru-RU" b="1" i="1" dirty="0" smtClean="0"/>
              <a:t>Режим реализации:</a:t>
            </a:r>
            <a:r>
              <a:rPr lang="ru-RU" dirty="0" smtClean="0"/>
              <a:t> одно занятие в неделю, во второй половине дня.</a:t>
            </a:r>
          </a:p>
          <a:p>
            <a:pPr algn="just"/>
            <a:r>
              <a:rPr lang="ru-RU" b="1" i="1" dirty="0" smtClean="0"/>
              <a:t>Методы организации образовательного процесса:</a:t>
            </a:r>
            <a:endParaRPr lang="ru-RU" dirty="0" smtClean="0"/>
          </a:p>
          <a:p>
            <a:pPr algn="just"/>
            <a:r>
              <a:rPr lang="ru-RU" dirty="0" smtClean="0"/>
              <a:t>- наглядный, практический;</a:t>
            </a:r>
          </a:p>
          <a:p>
            <a:pPr algn="just"/>
            <a:r>
              <a:rPr lang="ru-RU" dirty="0" smtClean="0"/>
              <a:t>- частично-поисковый;</a:t>
            </a:r>
          </a:p>
          <a:p>
            <a:pPr algn="just"/>
            <a:r>
              <a:rPr lang="ru-RU" dirty="0" smtClean="0"/>
              <a:t>- проблемный;</a:t>
            </a:r>
          </a:p>
          <a:p>
            <a:pPr algn="just"/>
            <a:r>
              <a:rPr lang="ru-RU" dirty="0" smtClean="0"/>
              <a:t>- игровой.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424936" cy="63367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1600" b="1" i="1" dirty="0" smtClean="0"/>
          </a:p>
          <a:p>
            <a:pPr marL="0" indent="0" algn="just">
              <a:buNone/>
            </a:pPr>
            <a:r>
              <a:rPr lang="ru-RU" sz="1600" b="1" i="1" dirty="0" smtClean="0"/>
              <a:t>Цель </a:t>
            </a:r>
            <a:r>
              <a:rPr lang="ru-RU" sz="1600" b="1" i="1" dirty="0"/>
              <a:t>программы</a:t>
            </a:r>
            <a:r>
              <a:rPr lang="ru-RU" sz="1600" dirty="0"/>
              <a:t> –развитие познавательной и эмоционально-личностной сферы детей, творческого потенциала детей с помощью игр с кинетическим песком</a:t>
            </a:r>
            <a:r>
              <a:rPr lang="ru-RU" sz="1600" dirty="0" smtClean="0"/>
              <a:t>.</a:t>
            </a:r>
            <a:endParaRPr lang="ru-RU" sz="1400" b="1" i="1" dirty="0" smtClean="0"/>
          </a:p>
          <a:p>
            <a:pPr marL="0" indent="0" algn="just">
              <a:buNone/>
            </a:pPr>
            <a:r>
              <a:rPr lang="ru-RU" sz="1400" b="1" i="1" dirty="0" smtClean="0"/>
              <a:t>Задачи</a:t>
            </a:r>
            <a:r>
              <a:rPr lang="ru-RU" sz="1400" b="1" i="1" dirty="0"/>
              <a:t>: 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i="1" dirty="0"/>
              <a:t> </a:t>
            </a:r>
            <a:r>
              <a:rPr lang="ru-RU" sz="1400" i="1" dirty="0" smtClean="0"/>
              <a:t>                 </a:t>
            </a:r>
            <a:r>
              <a:rPr lang="ru-RU" sz="1400" i="1" u="sng" dirty="0" smtClean="0"/>
              <a:t>Образовательные</a:t>
            </a:r>
            <a:r>
              <a:rPr lang="ru-RU" sz="1400" i="1" u="sng" dirty="0"/>
              <a:t>:</a:t>
            </a:r>
            <a:endParaRPr lang="ru-RU" sz="1400" u="sng" dirty="0"/>
          </a:p>
          <a:p>
            <a:pPr lvl="0" algn="just"/>
            <a:r>
              <a:rPr lang="ru-RU" sz="1400" dirty="0"/>
              <a:t>Способствовать развитию произвольной сферы ребёнка;</a:t>
            </a:r>
          </a:p>
          <a:p>
            <a:pPr lvl="0" algn="just"/>
            <a:r>
              <a:rPr lang="ru-RU" sz="1400" dirty="0"/>
              <a:t>Формирование умения планировать свою деятельность;</a:t>
            </a:r>
          </a:p>
          <a:p>
            <a:pPr lvl="0" algn="just"/>
            <a:r>
              <a:rPr lang="ru-RU" sz="1400" dirty="0"/>
              <a:t>Овладение техникой построения различных плоскостных работ и объёмных построек из песка.</a:t>
            </a:r>
          </a:p>
          <a:p>
            <a:pPr marL="0" indent="0" algn="just">
              <a:buNone/>
            </a:pPr>
            <a:r>
              <a:rPr lang="ru-RU" sz="1400" i="1" dirty="0" smtClean="0"/>
              <a:t>                    </a:t>
            </a:r>
            <a:r>
              <a:rPr lang="ru-RU" sz="1400" i="1" u="sng" dirty="0" smtClean="0"/>
              <a:t>Развивающие</a:t>
            </a:r>
            <a:r>
              <a:rPr lang="ru-RU" sz="1400" i="1" u="sng" dirty="0"/>
              <a:t>:</a:t>
            </a:r>
            <a:endParaRPr lang="ru-RU" sz="1400" u="sng" dirty="0"/>
          </a:p>
          <a:p>
            <a:pPr lvl="0" algn="just"/>
            <a:r>
              <a:rPr lang="ru-RU" sz="1400" dirty="0"/>
              <a:t>Развитие познавательных процессов; </a:t>
            </a:r>
          </a:p>
          <a:p>
            <a:pPr lvl="0" algn="just"/>
            <a:r>
              <a:rPr lang="ru-RU" sz="1400" dirty="0"/>
              <a:t>Развитие умения действовать по инструкции; </a:t>
            </a:r>
          </a:p>
          <a:p>
            <a:pPr lvl="0" algn="just"/>
            <a:r>
              <a:rPr lang="ru-RU" sz="1400" dirty="0"/>
              <a:t>Развитие творческих способностей детей;</a:t>
            </a:r>
          </a:p>
          <a:p>
            <a:pPr lvl="0" algn="just"/>
            <a:r>
              <a:rPr lang="ru-RU" sz="1400" dirty="0"/>
              <a:t>Развитие самооценки и самосознания, самоорганизации  ребёнка;</a:t>
            </a:r>
          </a:p>
          <a:p>
            <a:pPr lvl="0" algn="just"/>
            <a:r>
              <a:rPr lang="ru-RU" sz="1400" dirty="0"/>
              <a:t>Развитие мелкой моторики пальцев рук, развитие «тактильной»; чувствительности;</a:t>
            </a:r>
          </a:p>
          <a:p>
            <a:pPr lvl="0" algn="just"/>
            <a:r>
              <a:rPr lang="ru-RU" sz="1400" dirty="0"/>
              <a:t>Регуляция психоэмоционального состояния ребёнка;</a:t>
            </a:r>
          </a:p>
          <a:p>
            <a:pPr lvl="0" algn="just"/>
            <a:r>
              <a:rPr lang="ru-RU" sz="1400" dirty="0"/>
              <a:t>Развитие коммуникативных навыков и речи.</a:t>
            </a:r>
          </a:p>
          <a:p>
            <a:pPr lvl="0" algn="just"/>
            <a:r>
              <a:rPr lang="ru-RU" sz="1400" dirty="0"/>
              <a:t>Развивать интерес ребенка к экспериментальной деятельности, его любознательность.</a:t>
            </a:r>
          </a:p>
          <a:p>
            <a:pPr marL="0" indent="0" algn="just">
              <a:buNone/>
            </a:pPr>
            <a:r>
              <a:rPr lang="ru-RU" sz="1400" i="1" dirty="0" smtClean="0"/>
              <a:t>                    </a:t>
            </a:r>
            <a:r>
              <a:rPr lang="ru-RU" sz="1400" i="1" u="sng" dirty="0" smtClean="0"/>
              <a:t> Воспитательные</a:t>
            </a:r>
            <a:r>
              <a:rPr lang="ru-RU" sz="1400" i="1" u="sng" dirty="0"/>
              <a:t>:</a:t>
            </a:r>
            <a:endParaRPr lang="ru-RU" sz="1400" u="sng" dirty="0"/>
          </a:p>
          <a:p>
            <a:pPr lvl="0" algn="just"/>
            <a:r>
              <a:rPr lang="ru-RU" sz="1400" dirty="0"/>
              <a:t>Воспитание толерантности по отношению к своим товарищам;</a:t>
            </a:r>
          </a:p>
          <a:p>
            <a:pPr lvl="0" algn="just"/>
            <a:r>
              <a:rPr lang="ru-RU" sz="1400" dirty="0"/>
              <a:t>Воспитание дружеских взаимоотношений.</a:t>
            </a:r>
          </a:p>
          <a:p>
            <a:pPr lvl="0" algn="just"/>
            <a:r>
              <a:rPr lang="ru-RU" sz="1400" dirty="0"/>
              <a:t>Воспитывать усидчивость, аккуратность, умение работать по образцу, стремление начатое дело доводить до конца.</a:t>
            </a: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2772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История развития песочной </a:t>
            </a:r>
            <a:r>
              <a:rPr lang="ru-RU" dirty="0" err="1" smtClean="0"/>
              <a:t>игротерапии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7467600" cy="5440362"/>
          </a:xfrm>
        </p:spPr>
        <p:txBody>
          <a:bodyPr>
            <a:normAutofit fontScale="55000" lnSpcReduction="20000"/>
          </a:bodyPr>
          <a:lstStyle/>
          <a:p>
            <a:pPr algn="just" fontAlgn="base"/>
            <a:r>
              <a:rPr lang="ru-RU" sz="2500" dirty="0" smtClean="0"/>
              <a:t>Термин ТЕРАПИЯ имеет древнегреческие корни и переводится как «лечение», «уход». Терапия в узком и широком смысле этого слова означает лечение заболеваний и устранение их симптомов. </a:t>
            </a:r>
          </a:p>
          <a:p>
            <a:pPr algn="just" fontAlgn="base"/>
            <a:r>
              <a:rPr lang="ru-RU" sz="2500" dirty="0" smtClean="0"/>
              <a:t>ИГРОТЕРАПИЯ- метод психотерапевтического воздействия на детей и взрослых с использованием игры.</a:t>
            </a:r>
          </a:p>
          <a:p>
            <a:pPr algn="just" fontAlgn="base"/>
            <a:r>
              <a:rPr lang="ru-RU" sz="2500" dirty="0" smtClean="0"/>
              <a:t>ПЕСОЧНАЯ ИГРОТЕРАПИЯ– одна из форм </a:t>
            </a:r>
            <a:r>
              <a:rPr lang="ru-RU" sz="2500" dirty="0" err="1" smtClean="0"/>
              <a:t>арт-терапии</a:t>
            </a:r>
            <a:r>
              <a:rPr lang="ru-RU" sz="2500" dirty="0" smtClean="0"/>
              <a:t>, психотерапевтическое воздействие на человека через  игры с песком.</a:t>
            </a:r>
          </a:p>
          <a:p>
            <a:pPr algn="just" fontAlgn="base"/>
            <a:r>
              <a:rPr lang="ru-RU" sz="2500" dirty="0" smtClean="0"/>
              <a:t>Терапевтический эффект игры с песком впервые был замечен в начале XX века швейцарским психологом и философом К. Г. Юнгом. Он рекомендовал использовать занятия с песком в целях диагностики и коррекции эмоционального самочувствия детей, утверждая, что это прекрасное средство для их социальной адаптации и развития.</a:t>
            </a:r>
          </a:p>
          <a:p>
            <a:pPr algn="just" fontAlgn="base"/>
            <a:r>
              <a:rPr lang="ru-RU" sz="2500" dirty="0" smtClean="0"/>
              <a:t>Игра с песком как консультативная методика была описана английским педиатром Маргарет </a:t>
            </a:r>
            <a:r>
              <a:rPr lang="ru-RU" sz="2500" dirty="0" err="1" smtClean="0"/>
              <a:t>Ловенфельд</a:t>
            </a:r>
            <a:r>
              <a:rPr lang="ru-RU" sz="2500" dirty="0" smtClean="0"/>
              <a:t> в 1939 году.</a:t>
            </a:r>
          </a:p>
          <a:p>
            <a:pPr algn="just" fontAlgn="base"/>
            <a:r>
              <a:rPr lang="ru-RU" sz="2500" dirty="0" smtClean="0"/>
              <a:t>Формированием концепции песочной терапии (или «</a:t>
            </a:r>
            <a:r>
              <a:rPr lang="ru-RU" sz="2500" dirty="0" err="1" smtClean="0"/>
              <a:t>sand</a:t>
            </a:r>
            <a:r>
              <a:rPr lang="ru-RU" sz="2500" dirty="0" smtClean="0"/>
              <a:t> </a:t>
            </a:r>
            <a:r>
              <a:rPr lang="ru-RU" sz="2500" dirty="0" err="1" smtClean="0"/>
              <a:t>play</a:t>
            </a:r>
            <a:r>
              <a:rPr lang="ru-RU" sz="2500" dirty="0" smtClean="0"/>
              <a:t>») занимались, в основном, представители </a:t>
            </a:r>
            <a:r>
              <a:rPr lang="ru-RU" sz="2500" dirty="0" err="1" smtClean="0"/>
              <a:t>юнгианской</a:t>
            </a:r>
            <a:r>
              <a:rPr lang="ru-RU" sz="2500" dirty="0" smtClean="0"/>
              <a:t> школы, например, швейцарский аналитик </a:t>
            </a:r>
            <a:r>
              <a:rPr lang="ru-RU" sz="2500" dirty="0" err="1" smtClean="0"/>
              <a:t>Дора</a:t>
            </a:r>
            <a:r>
              <a:rPr lang="ru-RU" sz="2500" dirty="0" smtClean="0"/>
              <a:t> </a:t>
            </a:r>
            <a:r>
              <a:rPr lang="ru-RU" sz="2500" dirty="0" err="1" smtClean="0"/>
              <a:t>Калфф</a:t>
            </a:r>
            <a:r>
              <a:rPr lang="ru-RU" sz="2500" dirty="0" smtClean="0"/>
              <a:t>, но со временем «песочная» терапия стала претерпевать изменения. На сегодняшний день данное направление продолжает активно расширяться, возникают различные модификации метода, появляются новые формы и техники терапевтической работы с песком..</a:t>
            </a:r>
          </a:p>
          <a:p>
            <a:pPr algn="just" fontAlgn="base"/>
            <a:r>
              <a:rPr lang="ru-RU" sz="2500" dirty="0" smtClean="0"/>
              <a:t>В рамках игровой отечественной «песочной» терапии последние годы работают В. Ю. </a:t>
            </a:r>
            <a:r>
              <a:rPr lang="ru-RU" sz="2500" dirty="0" err="1" smtClean="0"/>
              <a:t>Слабинский</a:t>
            </a:r>
            <a:r>
              <a:rPr lang="ru-RU" sz="2500" dirty="0" smtClean="0"/>
              <a:t> (Позитивная Песочная Терапия), О. Н. Никитина (</a:t>
            </a:r>
            <a:r>
              <a:rPr lang="ru-RU" sz="2500" dirty="0" err="1" smtClean="0"/>
              <a:t>Арт-терапевтическая</a:t>
            </a:r>
            <a:r>
              <a:rPr lang="ru-RU" sz="2500" dirty="0" smtClean="0"/>
              <a:t> техника «</a:t>
            </a:r>
            <a:r>
              <a:rPr lang="ru-RU" sz="2500" dirty="0" err="1" smtClean="0"/>
              <a:t>Sand-story</a:t>
            </a:r>
            <a:r>
              <a:rPr lang="ru-RU" sz="2500" dirty="0" smtClean="0"/>
              <a:t>»), Г. Эль (Человек, играющий в песок. Динамичная песочная терапия), Н. А. </a:t>
            </a:r>
            <a:r>
              <a:rPr lang="ru-RU" sz="2500" dirty="0" err="1" smtClean="0"/>
              <a:t>Сакович</a:t>
            </a:r>
            <a:r>
              <a:rPr lang="ru-RU" sz="2500" dirty="0" smtClean="0"/>
              <a:t> (Технология игры в песок. Игры на мосту), Т. Д. </a:t>
            </a:r>
            <a:r>
              <a:rPr lang="ru-RU" sz="2500" dirty="0" err="1" smtClean="0"/>
              <a:t>Зинкевич-Евстигнеева</a:t>
            </a:r>
            <a:r>
              <a:rPr lang="ru-RU" sz="2500" dirty="0" smtClean="0"/>
              <a:t>, Т. М. </a:t>
            </a:r>
            <a:r>
              <a:rPr lang="ru-RU" sz="2500" dirty="0" err="1" smtClean="0"/>
              <a:t>Грабенко</a:t>
            </a:r>
            <a:r>
              <a:rPr lang="ru-RU" sz="2500" dirty="0" smtClean="0"/>
              <a:t> (Чудеса на песке. Коррекционно-развивающие и адаптирующие игры).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075240" cy="604867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900" dirty="0" smtClean="0"/>
              <a:t>и </a:t>
            </a:r>
            <a:r>
              <a:rPr lang="ru-RU" sz="2900" dirty="0"/>
              <a:t>разработана в соответствии с:</a:t>
            </a:r>
          </a:p>
          <a:p>
            <a:pPr lvl="0" algn="just"/>
            <a:r>
              <a:rPr lang="ru-RU" sz="2900" dirty="0"/>
              <a:t>Федеральным законом от 29.12.2012 № 273-ФЗ «Об образовании в Российской Федерации»;</a:t>
            </a:r>
          </a:p>
          <a:p>
            <a:pPr lvl="0" algn="just"/>
            <a:r>
              <a:rPr lang="ru-RU" sz="2900" dirty="0"/>
              <a:t>Приказом Министерства образования и науки Российской Федерации (</a:t>
            </a:r>
            <a:r>
              <a:rPr lang="ru-RU" sz="2900" dirty="0" err="1"/>
              <a:t>Минобрнауки</a:t>
            </a:r>
            <a:r>
              <a:rPr lang="ru-RU" sz="2900" dirty="0"/>
              <a:t> России) от 17 октября 2013г. N 1155 г. Москва «Об утверждении федерального государственного образовательного стандарта дошкольного образования»;</a:t>
            </a:r>
          </a:p>
          <a:p>
            <a:pPr lvl="0" algn="just"/>
            <a:r>
              <a:rPr lang="ru-RU" sz="2900" dirty="0"/>
              <a:t>СанПиНом 2.4.1.3049-13 «Санитарно-эпидемиологические требования к устройству, содержанию и организации режима работы в дошкольных организациях» от 15 мая 2013 года;</a:t>
            </a:r>
          </a:p>
          <a:p>
            <a:pPr lvl="0" algn="just"/>
            <a:r>
              <a:rPr lang="ru-RU" sz="2900" dirty="0"/>
              <a:t>Типовом положении о дошкольном образовательном учреждении, утвержденное постановлением Правительства РФ от 12.09.2008г. № 666;</a:t>
            </a:r>
          </a:p>
          <a:p>
            <a:pPr lvl="0" algn="just"/>
            <a:r>
              <a:rPr lang="ru-RU" sz="2900" dirty="0"/>
              <a:t>С приказом министерства образования и науки Российской Федерации (</a:t>
            </a:r>
            <a:r>
              <a:rPr lang="ru-RU" sz="2900" dirty="0" err="1"/>
              <a:t>Минобрнауки</a:t>
            </a:r>
            <a:r>
              <a:rPr lang="ru-RU" sz="2900" dirty="0"/>
              <a:t> России) от 29 августа 2013 г. №1008 «Порядок организации и осуществления образовательной деятельности по дополнительным общеобразовательным программам»;</a:t>
            </a:r>
          </a:p>
          <a:p>
            <a:pPr lvl="0" algn="just"/>
            <a:r>
              <a:rPr lang="ru-RU" sz="2900" dirty="0"/>
              <a:t>Нормативно-правовыми актами, регулирующими деятельность педагога-психолога образовательного учреждения;</a:t>
            </a:r>
          </a:p>
          <a:p>
            <a:pPr lvl="0" algn="just"/>
            <a:r>
              <a:rPr lang="ru-RU" sz="2900" dirty="0"/>
              <a:t>Уставом МДОУ «Детский сад №191» (утверждённым приказом департамента образования мэрии г. Ярославля от 25.06.2015 № 01-05/430);</a:t>
            </a:r>
          </a:p>
          <a:p>
            <a:pPr lvl="0" algn="just"/>
            <a:r>
              <a:rPr lang="ru-RU" sz="2900" dirty="0"/>
              <a:t>С учётом примерной основной образовательной программы «От рождения до школы» под редакцией Н. </a:t>
            </a:r>
            <a:r>
              <a:rPr lang="ru-RU" sz="2900" dirty="0" err="1"/>
              <a:t>Е.Вераксы</a:t>
            </a:r>
            <a:r>
              <a:rPr lang="ru-RU" sz="2900" dirty="0"/>
              <a:t>, Т. С. Комаровой, М. А. Васильевой.</a:t>
            </a:r>
          </a:p>
          <a:p>
            <a:pPr lvl="0" algn="just"/>
            <a:r>
              <a:rPr lang="ru-RU" sz="2900" dirty="0"/>
              <a:t>Локальными актами МДОУ «Детского сада №191».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186766" cy="17145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Работа с детьми строиться в двух направлениях: эмоционально-личностное и познавательное развитие детей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457200" y="2000250"/>
          <a:ext cx="8186766" cy="4140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33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933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19189">
                <a:tc>
                  <a:txBody>
                    <a:bodyPr/>
                    <a:lstStyle/>
                    <a:p>
                      <a:r>
                        <a:rPr kumimoji="0" lang="ru-RU" sz="1400" b="1" i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Эмоционально– личностное развитие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Интеллектуальное развитие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0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Эмоциональное благополучие ребенка</a:t>
                      </a: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Расширение кругозора детей</a:t>
                      </a:r>
                    </a:p>
                  </a:txBody>
                  <a:tcPr marL="73660" marR="7366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39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Положительное отношение ребенка к себе и окружающим людям</a:t>
                      </a: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Формирование целенаправленного интереса к познанию</a:t>
                      </a:r>
                    </a:p>
                  </a:txBody>
                  <a:tcPr marL="73660" marR="7366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0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коммуникативной компетентности ребенка</a:t>
                      </a: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интеллектуальных способностей детей</a:t>
                      </a:r>
                    </a:p>
                  </a:txBody>
                  <a:tcPr marL="73660" marR="7366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0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социальных навыков у детей</a:t>
                      </a: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Организация опытно – экспериментальной работы.</a:t>
                      </a:r>
                    </a:p>
                  </a:txBody>
                  <a:tcPr marL="73660" marR="7366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5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Формирование бережного отношения к окружающему миру (рукотворному, не рукотворному).</a:t>
                      </a: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творческого потенциала детей</a:t>
                      </a:r>
                    </a:p>
                  </a:txBody>
                  <a:tcPr marL="73660" marR="7366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Способы работы с песком: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- пересыпание песка руками;         </a:t>
            </a:r>
          </a:p>
          <a:p>
            <a:pPr algn="just"/>
            <a:r>
              <a:rPr lang="ru-RU" dirty="0" smtClean="0"/>
              <a:t> - засыпание песком дна контейнера, разглаживание поверхности песка ладонями;                                                                                                                                   - выкапывание отверстий в песке пальчиками, стеками; </a:t>
            </a:r>
          </a:p>
          <a:p>
            <a:pPr algn="just"/>
            <a:r>
              <a:rPr lang="ru-RU" dirty="0" smtClean="0"/>
              <a:t> - лепка объёмных фигур (простейших, сложных);  </a:t>
            </a:r>
          </a:p>
          <a:p>
            <a:pPr algn="just"/>
            <a:r>
              <a:rPr lang="ru-RU" dirty="0" smtClean="0"/>
              <a:t> - вырезание формами (конструирование);          </a:t>
            </a:r>
          </a:p>
          <a:p>
            <a:pPr algn="just"/>
            <a:r>
              <a:rPr lang="ru-RU" dirty="0" smtClean="0"/>
              <a:t>- наполнение фигурных форм.</a:t>
            </a:r>
          </a:p>
          <a:p>
            <a:pPr algn="just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7467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Формы организации учебного занятия: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- беседа;</a:t>
            </a:r>
          </a:p>
          <a:p>
            <a:r>
              <a:rPr lang="ru-RU" dirty="0" smtClean="0"/>
              <a:t>- игра;</a:t>
            </a:r>
          </a:p>
          <a:p>
            <a:r>
              <a:rPr lang="ru-RU" dirty="0" smtClean="0"/>
              <a:t>- практическое занятие;</a:t>
            </a:r>
          </a:p>
          <a:p>
            <a:r>
              <a:rPr lang="ru-RU" dirty="0" smtClean="0"/>
              <a:t>- соревнование;</a:t>
            </a:r>
          </a:p>
          <a:p>
            <a:r>
              <a:rPr lang="ru-RU" dirty="0" smtClean="0"/>
              <a:t>- творческая мастерская;</a:t>
            </a:r>
          </a:p>
          <a:p>
            <a:r>
              <a:rPr lang="ru-RU" dirty="0" smtClean="0"/>
              <a:t>- эксперимент.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7467600" cy="714380"/>
          </a:xfrm>
        </p:spPr>
        <p:txBody>
          <a:bodyPr/>
          <a:lstStyle/>
          <a:p>
            <a:pPr algn="ctr"/>
            <a:r>
              <a:rPr lang="ru-RU" dirty="0" smtClean="0"/>
              <a:t>Структура занятия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7901014" cy="5072098"/>
          </a:xfrm>
        </p:spPr>
        <p:txBody>
          <a:bodyPr>
            <a:normAutofit/>
          </a:bodyPr>
          <a:lstStyle/>
          <a:p>
            <a:pPr algn="just"/>
            <a:r>
              <a:rPr lang="ru-RU" sz="1600" i="1" dirty="0" smtClean="0"/>
              <a:t>1.Вводная часть.</a:t>
            </a:r>
            <a:r>
              <a:rPr lang="ru-RU" sz="1600" dirty="0" smtClean="0"/>
              <a:t> Цель – настраивать детей на совместную работу, устанавливать эмоциональный контакт между детьми. Содержание: сбор детей, подготовка рабочих мест обучающихся, постановка учебных задач, повторение правил поведения и техники безопасности во время игр с песком, настрой детей на продуктивную деятельность во время занятия через приветствие.</a:t>
            </a:r>
            <a:r>
              <a:rPr lang="ru-RU" sz="1600" b="1" i="1" dirty="0" smtClean="0"/>
              <a:t> </a:t>
            </a:r>
            <a:endParaRPr lang="ru-RU" sz="1600" dirty="0" smtClean="0"/>
          </a:p>
          <a:p>
            <a:pPr algn="just"/>
            <a:r>
              <a:rPr lang="ru-RU" sz="1600" i="1" dirty="0" smtClean="0"/>
              <a:t>2.Теоретическая часть.</a:t>
            </a:r>
            <a:r>
              <a:rPr lang="ru-RU" sz="1600" b="1" i="1" dirty="0" smtClean="0"/>
              <a:t> </a:t>
            </a:r>
            <a:r>
              <a:rPr lang="ru-RU" sz="1600" dirty="0" smtClean="0"/>
              <a:t>Описание и показ основных технических приемов выполнения практической работы и их последовательности, правила техники безопасности.</a:t>
            </a:r>
          </a:p>
          <a:p>
            <a:pPr algn="just"/>
            <a:r>
              <a:rPr lang="ru-RU" sz="1600" i="1" dirty="0" smtClean="0"/>
              <a:t>3.Практическая часть.</a:t>
            </a:r>
            <a:r>
              <a:rPr lang="ru-RU" sz="1600" dirty="0" smtClean="0"/>
              <a:t> Выполнение детьми практической работы, педагогический контроль за их деятельностью, оказание помощи и консультирование, подведение итогов, фотографирование детских работ.  На эту часть приходится основная смысловая нагрузка всего занятия. В нее входят упражнения и игры, направленные на развитие эмоционально-личностной и познавательной сферы ребенка, творческие работы детей. </a:t>
            </a:r>
          </a:p>
          <a:p>
            <a:pPr algn="just"/>
            <a:r>
              <a:rPr lang="ru-RU" sz="1600" i="1" dirty="0" smtClean="0"/>
              <a:t>4. Заключительная часть.</a:t>
            </a:r>
            <a:r>
              <a:rPr lang="ru-RU" sz="1600" dirty="0" smtClean="0"/>
              <a:t> Подведение итогов занятия, создание у каждого участника чувства принадлежности к группе и закрепление положительных эмоции от работы на занятии, беседа о том, что было на занятии. Рефлексия. Ритуал «выхода» из «песочных фантазий»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214290"/>
            <a:ext cx="8352928" cy="6429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Мониторинг образовательных результатов</a:t>
            </a:r>
            <a:endParaRPr lang="ru-RU" sz="1800" dirty="0" smtClean="0"/>
          </a:p>
          <a:p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 Цель мониторинга – определить положительную динамику развития познавательных способностей,  коммуникативных навыков, развития мелкой моторики и  эмоционально-личностного развития детей.</a:t>
            </a:r>
          </a:p>
          <a:p>
            <a:pPr marL="0" indent="0" algn="just">
              <a:buNone/>
            </a:pPr>
            <a:r>
              <a:rPr lang="ru-RU" sz="1800" b="1" i="1" dirty="0" smtClean="0"/>
              <a:t>               Способы определения результативности:</a:t>
            </a:r>
            <a:endParaRPr lang="ru-RU" sz="1800" dirty="0" smtClean="0"/>
          </a:p>
          <a:p>
            <a:pPr lvl="0" algn="just"/>
            <a:r>
              <a:rPr lang="ru-RU" sz="1800" b="1" i="1" dirty="0" smtClean="0"/>
              <a:t>Социально-психологический мониторинг.</a:t>
            </a:r>
            <a:endParaRPr lang="ru-RU" sz="1800" dirty="0"/>
          </a:p>
          <a:p>
            <a:pPr lvl="0" algn="just"/>
            <a:r>
              <a:rPr lang="ru-RU" sz="1800" b="1" i="1" dirty="0" smtClean="0"/>
              <a:t>Социально-психологический анализ и наблюдение</a:t>
            </a:r>
            <a:r>
              <a:rPr lang="ru-RU" sz="1800" b="1" i="1" dirty="0"/>
              <a:t>:</a:t>
            </a:r>
            <a:r>
              <a:rPr lang="ru-RU" sz="1800" dirty="0" smtClean="0"/>
              <a:t> наблюдение на занятиях, свободное общение с ребёнком, индивидуальные игровые упражнения, диагностические беседы. Беседы с воспитателями о поведении, общении, эмоциональном состоянии, успеваемости детей. Отзывы детей и родителей.</a:t>
            </a:r>
          </a:p>
          <a:p>
            <a:pPr lvl="0" algn="just"/>
            <a:r>
              <a:rPr lang="ru-RU" sz="1800" b="1" i="1" dirty="0" smtClean="0"/>
              <a:t>Экспертная оценка детских работ.</a:t>
            </a:r>
            <a:r>
              <a:rPr lang="ru-RU" sz="1800" dirty="0" smtClean="0"/>
              <a:t> </a:t>
            </a:r>
          </a:p>
          <a:p>
            <a:pPr marL="0" lvl="0" indent="0" algn="just">
              <a:buNone/>
            </a:pPr>
            <a:r>
              <a:rPr lang="ru-RU" sz="1800" dirty="0" smtClean="0"/>
              <a:t>     Оценка результатов заключается в анализе детских работ педагогом вместе с детьми в процессе обучения. В процессе анализа работ особое внимание уделяется положительной динамике. Критика работ не допускается. Приветствуется составление рассказа ребёнком о выполненной работе.</a:t>
            </a:r>
          </a:p>
          <a:p>
            <a:pPr algn="just"/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dirty="0" smtClean="0"/>
              <a:t>Рекомендуемые 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715200" cy="542121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Рекомендуемая литература по работе педагога-психолога со световыми столами для рисования </a:t>
            </a:r>
            <a:r>
              <a:rPr lang="ru-RU" dirty="0" smtClean="0"/>
              <a:t>песком и кинетическим песком в ДОУ</a:t>
            </a:r>
            <a:endParaRPr lang="ru-RU" dirty="0"/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https</a:t>
            </a:r>
            <a:r>
              <a:rPr lang="ru-RU" dirty="0">
                <a:hlinkClick r:id="rId2"/>
              </a:rPr>
              <a:t>://</a:t>
            </a:r>
            <a:r>
              <a:rPr lang="ru-RU" dirty="0" smtClean="0">
                <a:hlinkClick r:id="rId2"/>
              </a:rPr>
              <a:t>vk.com/topic-115731951_33719643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fusionpiter.ru/articles/sand-therapy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613" y="3946748"/>
            <a:ext cx="3672408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876" b="4323"/>
          <a:stretch/>
        </p:blipFill>
        <p:spPr>
          <a:xfrm>
            <a:off x="323528" y="3360376"/>
            <a:ext cx="3445269" cy="18688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229200"/>
            <a:ext cx="4716016" cy="1628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ссылки на литературу, образовательные программы, обучающее видео, мастер-классы и многое другое.</a:t>
            </a:r>
          </a:p>
        </p:txBody>
      </p:sp>
    </p:spTree>
    <p:extLst>
      <p:ext uri="{BB962C8B-B14F-4D97-AF65-F5344CB8AC3E}">
        <p14:creationId xmlns:p14="http://schemas.microsoft.com/office/powerpoint/2010/main" val="9586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67600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Педагог-психолог МДОУ «Детский сад №191» </a:t>
            </a:r>
            <a:r>
              <a:rPr lang="ru-RU" dirty="0" err="1" smtClean="0"/>
              <a:t>Лопакова</a:t>
            </a:r>
            <a:r>
              <a:rPr lang="ru-RU" dirty="0" smtClean="0"/>
              <a:t> Юлия Анатольевна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36912"/>
            <a:ext cx="7467600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https://sch-sad191.edu.yar.ru/uslugi_naseleniyu/psiholog_lopakova_yuliya_anatolevna.html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446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8266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внимание!!!!!</a:t>
            </a:r>
            <a:endParaRPr lang="ru-RU" dirty="0"/>
          </a:p>
        </p:txBody>
      </p:sp>
      <p:pic>
        <p:nvPicPr>
          <p:cNvPr id="4" name="Содержимое 3" descr="yvex0w4uqUM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54187" y="1285860"/>
            <a:ext cx="5746771" cy="51879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14356"/>
            <a:ext cx="8043890" cy="5759596"/>
          </a:xfrm>
        </p:spPr>
        <p:txBody>
          <a:bodyPr/>
          <a:lstStyle/>
          <a:p>
            <a:pPr algn="just"/>
            <a:r>
              <a:rPr lang="ru-RU" dirty="0" smtClean="0"/>
              <a:t>Игры с песком – одна из форм естественной деятельности ребенка, которая способствует развитию ребенка во всех аспектах. Такие игры – </a:t>
            </a:r>
            <a:r>
              <a:rPr lang="ru-RU" dirty="0" err="1" smtClean="0"/>
              <a:t>полифункциональны</a:t>
            </a:r>
            <a:r>
              <a:rPr lang="ru-RU" dirty="0" smtClean="0"/>
              <a:t>, и  могут решать как коррекционные и развивающие задачи, так и использоваться для нормализации актуального эмоционального состояния.  Игры с кинетическим песком способствуют развитию тактильно-кинетической чувствительности, мелкой моторики рук, позволяет успешно развивать познавательные процессы, влияют на развитие творческих способностей, на формирование трудовых навыков.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097216" cy="1143000"/>
          </a:xfrm>
        </p:spPr>
        <p:txBody>
          <a:bodyPr/>
          <a:lstStyle/>
          <a:p>
            <a:r>
              <a:rPr lang="ru-RU" dirty="0" smtClean="0"/>
              <a:t>Таким образом, игры с кинетическим песком влияют на: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7467600" cy="5056314"/>
          </a:xfrm>
        </p:spPr>
        <p:txBody>
          <a:bodyPr>
            <a:normAutofit/>
          </a:bodyPr>
          <a:lstStyle/>
          <a:p>
            <a:pPr lvl="0" algn="just"/>
            <a:r>
              <a:rPr lang="ru-RU" sz="2000" dirty="0" smtClean="0"/>
              <a:t>Развитие познавательных способностей детей </a:t>
            </a:r>
          </a:p>
          <a:p>
            <a:pPr lvl="0" algn="just"/>
            <a:r>
              <a:rPr lang="ru-RU" sz="2000" dirty="0" smtClean="0"/>
              <a:t>Развитие коммуникативных навыков.</a:t>
            </a:r>
          </a:p>
          <a:p>
            <a:pPr lvl="0" algn="just"/>
            <a:r>
              <a:rPr lang="ru-RU" sz="2000" dirty="0" smtClean="0"/>
              <a:t>Формирование толерантного отношения к окружающим.</a:t>
            </a:r>
          </a:p>
          <a:p>
            <a:pPr lvl="0" algn="just"/>
            <a:r>
              <a:rPr lang="ru-RU" sz="2000" dirty="0" smtClean="0"/>
              <a:t>Развитие мелкой моторики пальцев рук. Развитие «тактильной» чувствительности.</a:t>
            </a:r>
          </a:p>
          <a:p>
            <a:pPr lvl="0" algn="just"/>
            <a:r>
              <a:rPr lang="ru-RU" sz="2000" dirty="0" smtClean="0"/>
              <a:t>Развитие творческих навыков, умения экспериментировать.</a:t>
            </a:r>
          </a:p>
          <a:p>
            <a:pPr lvl="0" algn="just"/>
            <a:r>
              <a:rPr lang="ru-RU" sz="2000" dirty="0" smtClean="0"/>
              <a:t>Развитие самостоятельности и умения принимать задачу</a:t>
            </a:r>
          </a:p>
          <a:p>
            <a:pPr lvl="0" algn="just"/>
            <a:r>
              <a:rPr lang="ru-RU" sz="2000" dirty="0" smtClean="0"/>
              <a:t>Учат усидчивости и аккуратности.</a:t>
            </a:r>
          </a:p>
          <a:p>
            <a:pPr lvl="0" algn="just"/>
            <a:r>
              <a:rPr lang="ru-RU" sz="2000" dirty="0" smtClean="0"/>
              <a:t>Стабилизируют эмоциональное состояние ребёнка.</a:t>
            </a:r>
          </a:p>
          <a:p>
            <a:pPr lvl="0" algn="just"/>
            <a:r>
              <a:rPr lang="ru-RU" sz="2000" dirty="0" smtClean="0"/>
              <a:t>Способствует отработке </a:t>
            </a:r>
            <a:r>
              <a:rPr lang="ru-RU" sz="2000" dirty="0"/>
              <a:t>негативных чувств (страха, агрессии, тревожности</a:t>
            </a:r>
            <a:r>
              <a:rPr lang="ru-RU" sz="2000" dirty="0" smtClean="0"/>
              <a:t>)</a:t>
            </a:r>
          </a:p>
          <a:p>
            <a:pPr lvl="0" algn="just"/>
            <a:r>
              <a:rPr lang="ru-RU" sz="2000" dirty="0" smtClean="0"/>
              <a:t>Способствует снятию психоэмоционального напряжения.</a:t>
            </a:r>
          </a:p>
          <a:p>
            <a:pPr lvl="0" algn="just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14356"/>
            <a:ext cx="4900618" cy="575959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Инновационный материал – (</a:t>
            </a:r>
            <a:r>
              <a:rPr lang="ru-RU" b="1" i="1" dirty="0" err="1" smtClean="0"/>
              <a:t>kinetic</a:t>
            </a:r>
            <a:r>
              <a:rPr lang="ru-RU" b="1" i="1" dirty="0" smtClean="0"/>
              <a:t> </a:t>
            </a:r>
            <a:r>
              <a:rPr lang="ru-RU" b="1" i="1" dirty="0" err="1" smtClean="0"/>
              <a:t>sand</a:t>
            </a:r>
            <a:r>
              <a:rPr lang="ru-RU" dirty="0" smtClean="0"/>
              <a:t>) кинетический песок, состоящий из чистого кварцевого песка и полимерных материалов в разных пропорциях.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err="1" smtClean="0"/>
              <a:t>Kinetic</a:t>
            </a:r>
            <a:r>
              <a:rPr lang="ru-RU" dirty="0" smtClean="0"/>
              <a:t> </a:t>
            </a:r>
            <a:r>
              <a:rPr lang="ru-RU" dirty="0" err="1" smtClean="0"/>
              <a:t>Sand</a:t>
            </a:r>
            <a:r>
              <a:rPr lang="ru-RU" dirty="0" smtClean="0"/>
              <a:t> производство WABA FUN (Швеция), состав: 98% кварцевый песок и 2% силиконовый полимер.</a:t>
            </a:r>
          </a:p>
          <a:p>
            <a:pPr algn="just">
              <a:buNone/>
            </a:pPr>
            <a:endParaRPr lang="ru-RU" dirty="0" smtClean="0"/>
          </a:p>
          <a:p>
            <a:pPr algn="just"/>
            <a:r>
              <a:rPr lang="ru-RU" dirty="0" smtClean="0"/>
              <a:t>Кинетический песок </a:t>
            </a:r>
            <a:r>
              <a:rPr lang="ru-RU" dirty="0" err="1" smtClean="0"/>
              <a:t>гипоаллергенен</a:t>
            </a:r>
            <a:r>
              <a:rPr lang="ru-RU" dirty="0" smtClean="0"/>
              <a:t>, нетоксичен, не требует дополнительной обработки в использовании и обладает антибактериальными свойствами. </a:t>
            </a:r>
          </a:p>
          <a:p>
            <a:endParaRPr lang="ru-RU" dirty="0"/>
          </a:p>
        </p:txBody>
      </p:sp>
      <p:pic>
        <p:nvPicPr>
          <p:cNvPr id="4" name="Picture 2" descr="C:\Users\Пользователь\Desktop\IYwSZvssgf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928670"/>
            <a:ext cx="285752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7467600" cy="6285312"/>
          </a:xfrm>
        </p:spPr>
        <p:txBody>
          <a:bodyPr>
            <a:noAutofit/>
          </a:bodyPr>
          <a:lstStyle/>
          <a:p>
            <a:r>
              <a:rPr lang="ru-RU" sz="1600" b="1" dirty="0">
                <a:cs typeface="Times New Roman" panose="02020603050405020304" pitchFamily="18" charset="0"/>
              </a:rPr>
              <a:t>Санитарно-гигиенические </a:t>
            </a:r>
            <a:r>
              <a:rPr lang="ru-RU" sz="1600" b="1" dirty="0" smtClean="0">
                <a:cs typeface="Times New Roman" panose="02020603050405020304" pitchFamily="18" charset="0"/>
              </a:rPr>
              <a:t>характеристики кинетического песка:</a:t>
            </a:r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>
                <a:cs typeface="Times New Roman" panose="02020603050405020304" pitchFamily="18" charset="0"/>
              </a:rPr>
              <a:t>- Кинетический песок не липнет к рукам и одежде;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Силиконовая составляющая песка не высыхает со временем, поэтому он постоянно остается «влажным на ощупь», не имеет срока годности;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Просыпанный на пол песок не разлетается на отдельные частицы, а сохраняется в виде компактной массы, которую легко собрать и использовать повторно;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Кинетическим песком практически невозможно засорить глаза;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Песок не поддерживает развитие микроорганизмов, нетоксичен, не вызывает аллергии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Продукт не боится воды и в случае смачивания после просушки сохраняет прежние свойства.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В случае неосторожного заглатывания песка (что не рекомендуется) силикон и кварц не взаимодействуют с желудочным соком и через определенное время выходят из организма естественным путем, не вызывая дискомфорта.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- Не требует специальных условий хранения, компактен.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cs typeface="Times New Roman" panose="02020603050405020304" pitchFamily="18" charset="0"/>
              </a:rPr>
              <a:t>Свойства кинетического песка</a:t>
            </a:r>
            <a:r>
              <a:rPr lang="ru-RU" sz="1600" b="1" dirty="0" smtClean="0">
                <a:cs typeface="Times New Roman" panose="02020603050405020304" pitchFamily="18" charset="0"/>
              </a:rPr>
              <a:t>: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cs typeface="Times New Roman" panose="02020603050405020304" pitchFamily="18" charset="0"/>
              </a:rPr>
              <a:t> рыхлость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cs typeface="Times New Roman" panose="02020603050405020304" pitchFamily="18" charset="0"/>
              </a:rPr>
              <a:t> текучесть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cs typeface="Times New Roman" panose="02020603050405020304" pitchFamily="18" charset="0"/>
              </a:rPr>
              <a:t> мягкость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cs typeface="Times New Roman" panose="02020603050405020304" pitchFamily="18" charset="0"/>
              </a:rPr>
              <a:t> </a:t>
            </a:r>
            <a:r>
              <a:rPr lang="ru-RU" sz="1600" dirty="0">
                <a:cs typeface="Times New Roman" panose="02020603050405020304" pitchFamily="18" charset="0"/>
              </a:rPr>
              <a:t>пластичность</a:t>
            </a:r>
          </a:p>
        </p:txBody>
      </p:sp>
    </p:spTree>
    <p:extLst>
      <p:ext uri="{BB962C8B-B14F-4D97-AF65-F5344CB8AC3E}">
        <p14:creationId xmlns:p14="http://schemas.microsoft.com/office/powerpoint/2010/main" val="2063842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143000"/>
          </a:xfrm>
        </p:spPr>
        <p:txBody>
          <a:bodyPr/>
          <a:lstStyle/>
          <a:p>
            <a:pPr algn="ctr"/>
            <a:r>
              <a:rPr lang="ru-RU" dirty="0" smtClean="0"/>
              <a:t>Материалы для работы с кинетическим песком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72452" cy="487375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/>
              <a:t>1. Пластиковый прозрачный прямоугольный контейнер для кинетического песка с крышкой (высота бортов 8 см, длина 36 см, ширина 30 см);</a:t>
            </a:r>
          </a:p>
          <a:p>
            <a:pPr algn="just"/>
            <a:r>
              <a:rPr lang="ru-RU" dirty="0" smtClean="0"/>
              <a:t>2. Кинетический песок – 2-3 кг.</a:t>
            </a:r>
          </a:p>
          <a:p>
            <a:pPr algn="just"/>
            <a:r>
              <a:rPr lang="ru-RU" dirty="0" smtClean="0"/>
              <a:t>3. Наборы игрового материала: </a:t>
            </a:r>
          </a:p>
          <a:p>
            <a:pPr lvl="0" algn="just"/>
            <a:r>
              <a:rPr lang="ru-RU" dirty="0" smtClean="0"/>
              <a:t>бусинки в форме животных, овощей, фруктов, геометрических фигур (из наборов для шнуровки); </a:t>
            </a:r>
          </a:p>
          <a:p>
            <a:pPr lvl="0" algn="just"/>
            <a:r>
              <a:rPr lang="ru-RU" dirty="0" smtClean="0"/>
              <a:t>бросовый материал (крышки от молочных продуктов, камешки, мелкие и крупные шарики, пуговицы, элементы мозаики и конструктора </a:t>
            </a:r>
            <a:r>
              <a:rPr lang="ru-RU" dirty="0" err="1" smtClean="0"/>
              <a:t>Lego</a:t>
            </a:r>
            <a:r>
              <a:rPr lang="ru-RU" dirty="0" smtClean="0"/>
              <a:t> и </a:t>
            </a:r>
            <a:r>
              <a:rPr lang="ru-RU" dirty="0" err="1" smtClean="0"/>
              <a:t>тд</a:t>
            </a:r>
            <a:r>
              <a:rPr lang="ru-RU" dirty="0" smtClean="0"/>
              <a:t>.); </a:t>
            </a:r>
          </a:p>
          <a:p>
            <a:pPr lvl="0" algn="just"/>
            <a:r>
              <a:rPr lang="ru-RU" dirty="0" smtClean="0"/>
              <a:t>декоративные акриловые разноцветные камешки различной формы; </a:t>
            </a:r>
          </a:p>
          <a:p>
            <a:pPr lvl="0" algn="just"/>
            <a:r>
              <a:rPr lang="ru-RU" dirty="0" smtClean="0"/>
              <a:t>счетные палочки; </a:t>
            </a:r>
          </a:p>
          <a:p>
            <a:pPr lvl="0" algn="just"/>
            <a:r>
              <a:rPr lang="ru-RU" dirty="0" smtClean="0"/>
              <a:t>маленькие фигурки людей, животных, растений и </a:t>
            </a:r>
            <a:r>
              <a:rPr lang="ru-RU" dirty="0" err="1" smtClean="0"/>
              <a:t>тд</a:t>
            </a:r>
            <a:r>
              <a:rPr lang="ru-RU" dirty="0" smtClean="0"/>
              <a:t>.;</a:t>
            </a:r>
          </a:p>
          <a:p>
            <a:pPr lvl="0" algn="just"/>
            <a:r>
              <a:rPr lang="ru-RU" dirty="0" smtClean="0"/>
              <a:t>коробочки от киндер-сюрприза; камешки </a:t>
            </a:r>
            <a:r>
              <a:rPr lang="ru-RU" dirty="0" err="1" smtClean="0"/>
              <a:t>Марблс</a:t>
            </a:r>
            <a:r>
              <a:rPr lang="ru-RU" dirty="0" smtClean="0"/>
              <a:t>.</a:t>
            </a:r>
          </a:p>
          <a:p>
            <a:pPr lvl="0" algn="just"/>
            <a:r>
              <a:rPr lang="ru-RU" dirty="0" smtClean="0"/>
              <a:t>Наборы различных инструментов для лепки (стеки, лопатки).</a:t>
            </a:r>
          </a:p>
          <a:p>
            <a:pPr lvl="0" algn="just"/>
            <a:r>
              <a:rPr lang="ru-RU" dirty="0" smtClean="0"/>
              <a:t>Пластмассовые формочки небольшой величины:</a:t>
            </a:r>
          </a:p>
          <a:p>
            <a:pPr lvl="0" algn="just"/>
            <a:r>
              <a:rPr lang="ru-RU" dirty="0" smtClean="0"/>
              <a:t>тематические; </a:t>
            </a:r>
          </a:p>
          <a:p>
            <a:pPr lvl="0" algn="just"/>
            <a:r>
              <a:rPr lang="ru-RU" dirty="0" smtClean="0"/>
              <a:t>для песка, для теста, для пластилина;</a:t>
            </a:r>
          </a:p>
          <a:p>
            <a:pPr lvl="0" algn="just"/>
            <a:r>
              <a:rPr lang="ru-RU" dirty="0" smtClean="0"/>
              <a:t>геометрические (можно использовать вкладыши из </a:t>
            </a:r>
            <a:r>
              <a:rPr lang="ru-RU" dirty="0" err="1" smtClean="0"/>
              <a:t>сортеров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44624"/>
            <a:ext cx="1584176" cy="648071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5"/>
            <a:ext cx="7272808" cy="594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9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1848</TotalTime>
  <Words>1603</Words>
  <Application>Microsoft Office PowerPoint</Application>
  <PresentationFormat>Экран (4:3)</PresentationFormat>
  <Paragraphs>149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Эркер</vt:lpstr>
      <vt:lpstr>Развивающая работа с детьми с использованием кинетического песка»</vt:lpstr>
      <vt:lpstr>Презентация PowerPoint</vt:lpstr>
      <vt:lpstr>История развития песочной игротерапии </vt:lpstr>
      <vt:lpstr>Презентация PowerPoint</vt:lpstr>
      <vt:lpstr>Таким образом, игры с кинетическим песком влияют на:</vt:lpstr>
      <vt:lpstr>Презентация PowerPoint</vt:lpstr>
      <vt:lpstr>Презентация PowerPoint</vt:lpstr>
      <vt:lpstr>Материалы для работы с кинетическим песком</vt:lpstr>
      <vt:lpstr>Презентация PowerPoint</vt:lpstr>
      <vt:lpstr>Презентация PowerPoint</vt:lpstr>
      <vt:lpstr>Упражнение «Следы на песке» и «Графический диктант»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Работа с детьми строиться в двух направлениях: эмоционально-личностное и познавательное развитие детей </vt:lpstr>
      <vt:lpstr>   Способы работы с песком: </vt:lpstr>
      <vt:lpstr>Формы организации учебного занятия: </vt:lpstr>
      <vt:lpstr>Структура занятия</vt:lpstr>
      <vt:lpstr>Презентация PowerPoint</vt:lpstr>
      <vt:lpstr>Рекомендуемые ресурсы</vt:lpstr>
      <vt:lpstr>Педагог-психолог МДОУ «Детский сад №191» Лопакова Юлия Анатольевна</vt:lpstr>
      <vt:lpstr>Спасибо за внимание!!!!!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«Песочные Фантазии»</dc:title>
  <dc:creator>Пользователь</dc:creator>
  <cp:lastModifiedBy>Бухгалтерия</cp:lastModifiedBy>
  <cp:revision>61</cp:revision>
  <cp:lastPrinted>2019-02-08T16:39:45Z</cp:lastPrinted>
  <dcterms:created xsi:type="dcterms:W3CDTF">2017-12-04T19:10:39Z</dcterms:created>
  <dcterms:modified xsi:type="dcterms:W3CDTF">2019-09-10T10:11:27Z</dcterms:modified>
</cp:coreProperties>
</file>